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8.jpeg" ContentType="image/jpeg"/>
  <Override PartName="/ppt/media/image13.png" ContentType="image/png"/>
  <Override PartName="/ppt/media/image14.gif" ContentType="image/gif"/>
  <Override PartName="/ppt/media/image15.png" ContentType="image/png"/>
  <Override PartName="/ppt/media/image16.jpeg" ContentType="image/jpeg"/>
  <Override PartName="/ppt/media/image17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3" r:id="rId4"/>
    <p:sldMasterId id="2147483655" r:id="rId5"/>
    <p:sldMasterId id="2147483657" r:id="rId6"/>
    <p:sldMasterId id="2147483659" r:id="rId7"/>
    <p:sldMasterId id="2147483661" r:id="rId8"/>
    <p:sldMasterId id="2147483662" r:id="rId9"/>
    <p:sldMasterId id="2147483663" r:id="rId10"/>
    <p:sldMasterId id="2147483664" r:id="rId11"/>
    <p:sldMasterId id="2147483665" r:id="rId12"/>
    <p:sldMasterId id="2147483666" r:id="rId13"/>
    <p:sldMasterId id="2147483667" r:id="rId14"/>
    <p:sldMasterId id="2147483668" r:id="rId15"/>
    <p:sldMasterId id="2147483669" r:id="rId16"/>
    <p:sldMasterId id="2147483670" r:id="rId17"/>
    <p:sldMasterId id="2147483671" r:id="rId18"/>
    <p:sldMasterId id="2147483672" r:id="rId19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303" r:id="rId67"/>
    <p:sldId id="304" r:id="rId68"/>
    <p:sldId id="305" r:id="rId69"/>
    <p:sldId id="306" r:id="rId70"/>
    <p:sldId id="307" r:id="rId71"/>
    <p:sldId id="308" r:id="rId72"/>
    <p:sldId id="309" r:id="rId73"/>
    <p:sldId id="310" r:id="rId74"/>
    <p:sldId id="311" r:id="rId75"/>
    <p:sldId id="312" r:id="rId76"/>
    <p:sldId id="313" r:id="rId77"/>
    <p:sldId id="314" r:id="rId78"/>
    <p:sldId id="315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23" r:id="rId87"/>
    <p:sldId id="324" r:id="rId88"/>
    <p:sldId id="325" r:id="rId89"/>
    <p:sldId id="326" r:id="rId90"/>
    <p:sldId id="327" r:id="rId91"/>
    <p:sldId id="328" r:id="rId92"/>
    <p:sldId id="329" r:id="rId93"/>
    <p:sldId id="330" r:id="rId94"/>
    <p:sldId id="331" r:id="rId95"/>
    <p:sldId id="332" r:id="rId96"/>
    <p:sldId id="333" r:id="rId97"/>
    <p:sldId id="334" r:id="rId98"/>
    <p:sldId id="335" r:id="rId99"/>
    <p:sldId id="336" r:id="rId100"/>
    <p:sldId id="337" r:id="rId101"/>
    <p:sldId id="338" r:id="rId102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" Target="slides/slide1.xml"/><Relationship Id="rId21" Type="http://schemas.openxmlformats.org/officeDocument/2006/relationships/slide" Target="slides/slide2.xml"/><Relationship Id="rId22" Type="http://schemas.openxmlformats.org/officeDocument/2006/relationships/slide" Target="slides/slide3.xml"/><Relationship Id="rId23" Type="http://schemas.openxmlformats.org/officeDocument/2006/relationships/slide" Target="slides/slide4.xml"/><Relationship Id="rId24" Type="http://schemas.openxmlformats.org/officeDocument/2006/relationships/slide" Target="slides/slide5.xml"/><Relationship Id="rId25" Type="http://schemas.openxmlformats.org/officeDocument/2006/relationships/slide" Target="slides/slide6.xml"/><Relationship Id="rId26" Type="http://schemas.openxmlformats.org/officeDocument/2006/relationships/slide" Target="slides/slide7.xml"/><Relationship Id="rId27" Type="http://schemas.openxmlformats.org/officeDocument/2006/relationships/slide" Target="slides/slide8.xml"/><Relationship Id="rId28" Type="http://schemas.openxmlformats.org/officeDocument/2006/relationships/slide" Target="slides/slide9.xml"/><Relationship Id="rId29" Type="http://schemas.openxmlformats.org/officeDocument/2006/relationships/slide" Target="slides/slide10.xml"/><Relationship Id="rId30" Type="http://schemas.openxmlformats.org/officeDocument/2006/relationships/slide" Target="slides/slide11.xml"/><Relationship Id="rId31" Type="http://schemas.openxmlformats.org/officeDocument/2006/relationships/slide" Target="slides/slide12.xml"/><Relationship Id="rId32" Type="http://schemas.openxmlformats.org/officeDocument/2006/relationships/slide" Target="slides/slide13.xml"/><Relationship Id="rId33" Type="http://schemas.openxmlformats.org/officeDocument/2006/relationships/slide" Target="slides/slide14.xml"/><Relationship Id="rId34" Type="http://schemas.openxmlformats.org/officeDocument/2006/relationships/slide" Target="slides/slide15.xml"/><Relationship Id="rId35" Type="http://schemas.openxmlformats.org/officeDocument/2006/relationships/slide" Target="slides/slide16.xml"/><Relationship Id="rId36" Type="http://schemas.openxmlformats.org/officeDocument/2006/relationships/slide" Target="slides/slide17.xml"/><Relationship Id="rId37" Type="http://schemas.openxmlformats.org/officeDocument/2006/relationships/slide" Target="slides/slide18.xml"/><Relationship Id="rId38" Type="http://schemas.openxmlformats.org/officeDocument/2006/relationships/slide" Target="slides/slide19.xml"/><Relationship Id="rId39" Type="http://schemas.openxmlformats.org/officeDocument/2006/relationships/slide" Target="slides/slide20.xml"/><Relationship Id="rId40" Type="http://schemas.openxmlformats.org/officeDocument/2006/relationships/slide" Target="slides/slide21.xml"/><Relationship Id="rId41" Type="http://schemas.openxmlformats.org/officeDocument/2006/relationships/slide" Target="slides/slide22.xml"/><Relationship Id="rId42" Type="http://schemas.openxmlformats.org/officeDocument/2006/relationships/slide" Target="slides/slide23.xml"/><Relationship Id="rId43" Type="http://schemas.openxmlformats.org/officeDocument/2006/relationships/slide" Target="slides/slide24.xml"/><Relationship Id="rId44" Type="http://schemas.openxmlformats.org/officeDocument/2006/relationships/slide" Target="slides/slide25.xml"/><Relationship Id="rId45" Type="http://schemas.openxmlformats.org/officeDocument/2006/relationships/slide" Target="slides/slide26.xml"/><Relationship Id="rId46" Type="http://schemas.openxmlformats.org/officeDocument/2006/relationships/slide" Target="slides/slide27.xml"/><Relationship Id="rId47" Type="http://schemas.openxmlformats.org/officeDocument/2006/relationships/slide" Target="slides/slide28.xml"/><Relationship Id="rId48" Type="http://schemas.openxmlformats.org/officeDocument/2006/relationships/slide" Target="slides/slide29.xml"/><Relationship Id="rId49" Type="http://schemas.openxmlformats.org/officeDocument/2006/relationships/slide" Target="slides/slide30.xml"/><Relationship Id="rId50" Type="http://schemas.openxmlformats.org/officeDocument/2006/relationships/slide" Target="slides/slide31.xml"/><Relationship Id="rId51" Type="http://schemas.openxmlformats.org/officeDocument/2006/relationships/slide" Target="slides/slide32.xml"/><Relationship Id="rId52" Type="http://schemas.openxmlformats.org/officeDocument/2006/relationships/slide" Target="slides/slide33.xml"/><Relationship Id="rId53" Type="http://schemas.openxmlformats.org/officeDocument/2006/relationships/slide" Target="slides/slide34.xml"/><Relationship Id="rId54" Type="http://schemas.openxmlformats.org/officeDocument/2006/relationships/slide" Target="slides/slide35.xml"/><Relationship Id="rId55" Type="http://schemas.openxmlformats.org/officeDocument/2006/relationships/slide" Target="slides/slide36.xml"/><Relationship Id="rId56" Type="http://schemas.openxmlformats.org/officeDocument/2006/relationships/slide" Target="slides/slide37.xml"/><Relationship Id="rId57" Type="http://schemas.openxmlformats.org/officeDocument/2006/relationships/slide" Target="slides/slide38.xml"/><Relationship Id="rId58" Type="http://schemas.openxmlformats.org/officeDocument/2006/relationships/slide" Target="slides/slide39.xml"/><Relationship Id="rId59" Type="http://schemas.openxmlformats.org/officeDocument/2006/relationships/slide" Target="slides/slide40.xml"/><Relationship Id="rId60" Type="http://schemas.openxmlformats.org/officeDocument/2006/relationships/slide" Target="slides/slide41.xml"/><Relationship Id="rId61" Type="http://schemas.openxmlformats.org/officeDocument/2006/relationships/slide" Target="slides/slide42.xml"/><Relationship Id="rId62" Type="http://schemas.openxmlformats.org/officeDocument/2006/relationships/slide" Target="slides/slide43.xml"/><Relationship Id="rId63" Type="http://schemas.openxmlformats.org/officeDocument/2006/relationships/slide" Target="slides/slide44.xml"/><Relationship Id="rId64" Type="http://schemas.openxmlformats.org/officeDocument/2006/relationships/slide" Target="slides/slide45.xml"/><Relationship Id="rId65" Type="http://schemas.openxmlformats.org/officeDocument/2006/relationships/slide" Target="slides/slide46.xml"/><Relationship Id="rId66" Type="http://schemas.openxmlformats.org/officeDocument/2006/relationships/slide" Target="slides/slide47.xml"/><Relationship Id="rId67" Type="http://schemas.openxmlformats.org/officeDocument/2006/relationships/slide" Target="slides/slide48.xml"/><Relationship Id="rId68" Type="http://schemas.openxmlformats.org/officeDocument/2006/relationships/slide" Target="slides/slide49.xml"/><Relationship Id="rId69" Type="http://schemas.openxmlformats.org/officeDocument/2006/relationships/slide" Target="slides/slide50.xml"/><Relationship Id="rId70" Type="http://schemas.openxmlformats.org/officeDocument/2006/relationships/slide" Target="slides/slide51.xml"/><Relationship Id="rId71" Type="http://schemas.openxmlformats.org/officeDocument/2006/relationships/slide" Target="slides/slide52.xml"/><Relationship Id="rId72" Type="http://schemas.openxmlformats.org/officeDocument/2006/relationships/slide" Target="slides/slide53.xml"/><Relationship Id="rId73" Type="http://schemas.openxmlformats.org/officeDocument/2006/relationships/slide" Target="slides/slide54.xml"/><Relationship Id="rId74" Type="http://schemas.openxmlformats.org/officeDocument/2006/relationships/slide" Target="slides/slide55.xml"/><Relationship Id="rId75" Type="http://schemas.openxmlformats.org/officeDocument/2006/relationships/slide" Target="slides/slide56.xml"/><Relationship Id="rId76" Type="http://schemas.openxmlformats.org/officeDocument/2006/relationships/slide" Target="slides/slide57.xml"/><Relationship Id="rId77" Type="http://schemas.openxmlformats.org/officeDocument/2006/relationships/slide" Target="slides/slide58.xml"/><Relationship Id="rId78" Type="http://schemas.openxmlformats.org/officeDocument/2006/relationships/slide" Target="slides/slide59.xml"/><Relationship Id="rId79" Type="http://schemas.openxmlformats.org/officeDocument/2006/relationships/slide" Target="slides/slide60.xml"/><Relationship Id="rId80" Type="http://schemas.openxmlformats.org/officeDocument/2006/relationships/slide" Target="slides/slide61.xml"/><Relationship Id="rId81" Type="http://schemas.openxmlformats.org/officeDocument/2006/relationships/slide" Target="slides/slide62.xml"/><Relationship Id="rId82" Type="http://schemas.openxmlformats.org/officeDocument/2006/relationships/slide" Target="slides/slide63.xml"/><Relationship Id="rId83" Type="http://schemas.openxmlformats.org/officeDocument/2006/relationships/slide" Target="slides/slide64.xml"/><Relationship Id="rId84" Type="http://schemas.openxmlformats.org/officeDocument/2006/relationships/slide" Target="slides/slide65.xml"/><Relationship Id="rId85" Type="http://schemas.openxmlformats.org/officeDocument/2006/relationships/slide" Target="slides/slide66.xml"/><Relationship Id="rId86" Type="http://schemas.openxmlformats.org/officeDocument/2006/relationships/slide" Target="slides/slide67.xml"/><Relationship Id="rId87" Type="http://schemas.openxmlformats.org/officeDocument/2006/relationships/slide" Target="slides/slide68.xml"/><Relationship Id="rId88" Type="http://schemas.openxmlformats.org/officeDocument/2006/relationships/slide" Target="slides/slide69.xml"/><Relationship Id="rId89" Type="http://schemas.openxmlformats.org/officeDocument/2006/relationships/slide" Target="slides/slide70.xml"/><Relationship Id="rId90" Type="http://schemas.openxmlformats.org/officeDocument/2006/relationships/slide" Target="slides/slide71.xml"/><Relationship Id="rId91" Type="http://schemas.openxmlformats.org/officeDocument/2006/relationships/slide" Target="slides/slide72.xml"/><Relationship Id="rId92" Type="http://schemas.openxmlformats.org/officeDocument/2006/relationships/slide" Target="slides/slide73.xml"/><Relationship Id="rId93" Type="http://schemas.openxmlformats.org/officeDocument/2006/relationships/slide" Target="slides/slide74.xml"/><Relationship Id="rId94" Type="http://schemas.openxmlformats.org/officeDocument/2006/relationships/slide" Target="slides/slide75.xml"/><Relationship Id="rId95" Type="http://schemas.openxmlformats.org/officeDocument/2006/relationships/slide" Target="slides/slide76.xml"/><Relationship Id="rId96" Type="http://schemas.openxmlformats.org/officeDocument/2006/relationships/slide" Target="slides/slide77.xml"/><Relationship Id="rId97" Type="http://schemas.openxmlformats.org/officeDocument/2006/relationships/slide" Target="slides/slide78.xml"/><Relationship Id="rId98" Type="http://schemas.openxmlformats.org/officeDocument/2006/relationships/slide" Target="slides/slide79.xml"/><Relationship Id="rId99" Type="http://schemas.openxmlformats.org/officeDocument/2006/relationships/slide" Target="slides/slide80.xml"/><Relationship Id="rId100" Type="http://schemas.openxmlformats.org/officeDocument/2006/relationships/slide" Target="slides/slide81.xml"/><Relationship Id="rId101" Type="http://schemas.openxmlformats.org/officeDocument/2006/relationships/slide" Target="slides/slide82.xml"/><Relationship Id="rId102" Type="http://schemas.openxmlformats.org/officeDocument/2006/relationships/slide" Target="slides/slide83.xml"/><Relationship Id="rId10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7E36B7-0EE9-44B0-9EA3-8ADBD095ADB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7E3DCF-00BE-487B-B9E6-88B878F2FC2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4E842E7-BFFF-4371-89CE-73749A35BB1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5087EAE-ACC5-4FD1-994C-3464DBDD18A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7CB0FB1-DCEE-4E38-8784-8E63F84F289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373E1C8-6E6F-41FB-803A-6E9E454A43B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5E36E87-87BB-4827-B310-3B9E4398E56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6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7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C8370CE-F067-402A-B88B-6C312E69C1C5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800" strike="noStrike" u="non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B9C676F-E98A-405C-8982-E35FD4E16F55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2C08496-987D-47A3-9B87-B47ADCD3022C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25D2F1E-16FB-4BC4-AD98-61988DC81605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800" strike="noStrike" u="non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800" strike="noStrike" u="non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0C7A033-8800-43F3-9DC5-551E3F38B233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2B538D0-B106-440D-9032-A0FAFA4FA48C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3C0FA3C-224E-40B2-8C07-7DA4EA09BA69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E5AD462-D9F1-4718-BF38-8B8BE0F555A2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B9E5321-EA8C-4F51-B3A2-F4A59E593CE5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3EC5FEF-D0AF-4159-B5BA-82E52A7047B4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29BDCDD-D7DD-4725-99EB-FB31F9E83CCC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DC35B12-577F-4534-9D8D-06FB3135AC15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800" strike="noStrike" u="non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800" strike="noStrike" u="non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67F1D60-FC5A-40ED-8E2D-FFCCE71296EC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4" name="PlaceHolder 6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7060AB2-9A91-47A2-AB7F-1FB5D123008C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800" strike="noStrike" u="non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10A582D-CBA0-40FC-B890-2BCC3290C44D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E848C3B-412A-4115-AB51-BA2FAC60AC19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9AA404D-3343-41D2-B216-5E33CAF114C7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800" strike="noStrike" u="non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  <a:endParaRPr b="0" lang="de-DE" sz="2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  <a:endParaRPr b="0" lang="de-DE" sz="18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  <a:endParaRPr b="0" lang="de-DE" sz="2000" strike="noStrike" u="non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41FC07C-ACBF-4082-AEAC-E57776EDB747}" type="slidenum">
              <a:rPr b="0" lang="de-DE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&lt;Foliennummer&gt;</a:t>
            </a:fld>
            <a:endParaRPr b="0" lang="de-DE" sz="12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4.gif"/><Relationship Id="rId3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5.png"/><Relationship Id="rId3" Type="http://schemas.openxmlformats.org/officeDocument/2006/relationships/hyperlink" Target="https://de.wikipedia.org/wiki/System-on-a-Chip" TargetMode="External"/><Relationship Id="rId4" Type="http://schemas.openxmlformats.org/officeDocument/2006/relationships/hyperlink" Target="https://de.wikipedia.org/wiki/System-on-a-Chip" TargetMode="External"/><Relationship Id="rId5" Type="http://schemas.openxmlformats.org/officeDocument/2006/relationships/hyperlink" Target="https://de.wikipedia.org/wiki/Arm-Architektur" TargetMode="External"/><Relationship Id="rId6" Type="http://schemas.openxmlformats.org/officeDocument/2006/relationships/hyperlink" Target="https://de.wikipedia.org/wiki/Prozessor" TargetMode="External"/><Relationship Id="rId7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5.png"/><Relationship Id="rId3" Type="http://schemas.openxmlformats.org/officeDocument/2006/relationships/hyperlink" Target="https://de.wikipedia.org/wiki/System-on-a-Chip" TargetMode="External"/><Relationship Id="rId4" Type="http://schemas.openxmlformats.org/officeDocument/2006/relationships/hyperlink" Target="https://de.wikipedia.org/wiki/System-on-a-Chip" TargetMode="External"/><Relationship Id="rId5" Type="http://schemas.openxmlformats.org/officeDocument/2006/relationships/hyperlink" Target="https://de.wikipedia.org/wiki/Arm-Architektur" TargetMode="External"/><Relationship Id="rId6" Type="http://schemas.openxmlformats.org/officeDocument/2006/relationships/hyperlink" Target="https://de.wikipedia.org/wiki/Prozessor" TargetMode="External"/><Relationship Id="rId7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5.png"/><Relationship Id="rId3" Type="http://schemas.openxmlformats.org/officeDocument/2006/relationships/hyperlink" Target="https://de.wikipedia.org/wiki/System-on-a-Chip" TargetMode="External"/><Relationship Id="rId4" Type="http://schemas.openxmlformats.org/officeDocument/2006/relationships/hyperlink" Target="https://de.wikipedia.org/wiki/System-on-a-Chip" TargetMode="External"/><Relationship Id="rId5" Type="http://schemas.openxmlformats.org/officeDocument/2006/relationships/hyperlink" Target="https://de.wikipedia.org/wiki/Arm-Architektur" TargetMode="External"/><Relationship Id="rId6" Type="http://schemas.openxmlformats.org/officeDocument/2006/relationships/hyperlink" Target="https://de.wikipedia.org/wiki/Prozessor" TargetMode="External"/><Relationship Id="rId7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5.png"/><Relationship Id="rId3" Type="http://schemas.openxmlformats.org/officeDocument/2006/relationships/hyperlink" Target="https://de.wikipedia.org/wiki/System-on-a-Chip" TargetMode="External"/><Relationship Id="rId4" Type="http://schemas.openxmlformats.org/officeDocument/2006/relationships/hyperlink" Target="https://de.wikipedia.org/wiki/System-on-a-Chip" TargetMode="External"/><Relationship Id="rId5" Type="http://schemas.openxmlformats.org/officeDocument/2006/relationships/hyperlink" Target="https://de.wikipedia.org/wiki/Arm-Architektur" TargetMode="External"/><Relationship Id="rId6" Type="http://schemas.openxmlformats.org/officeDocument/2006/relationships/hyperlink" Target="https://de.wikipedia.org/wiki/Prozessor" TargetMode="External"/><Relationship Id="rId7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7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7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7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15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slideLayout" Target="../slideLayouts/slideLayout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hteck 6"/>
          <p:cNvSpPr/>
          <p:nvPr/>
        </p:nvSpPr>
        <p:spPr>
          <a:xfrm>
            <a:off x="0" y="360"/>
            <a:ext cx="121914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84" name="Textfeld 8"/>
          <p:cNvSpPr/>
          <p:nvPr/>
        </p:nvSpPr>
        <p:spPr>
          <a:xfrm>
            <a:off x="-47880" y="2079000"/>
            <a:ext cx="6602760" cy="2406600"/>
          </a:xfrm>
          <a:prstGeom prst="rect">
            <a:avLst/>
          </a:prstGeom>
          <a:noFill/>
          <a:ln w="0">
            <a:noFill/>
          </a:ln>
          <a:effectLst>
            <a:outerShdw dist="37674" dir="2700000" blurRad="507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Präsentation über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8000" strike="noStrike" u="none">
                <a:solidFill>
                  <a:schemeClr val="lt1"/>
                </a:solidFill>
                <a:uFillTx/>
                <a:latin typeface="Century Gothic"/>
              </a:rPr>
              <a:t>Ticketsystem</a:t>
            </a:r>
            <a:endParaRPr b="0" lang="de-DE" sz="8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5" name="Textfeld 20"/>
          <p:cNvSpPr/>
          <p:nvPr/>
        </p:nvSpPr>
        <p:spPr>
          <a:xfrm>
            <a:off x="7641720" y="4452120"/>
            <a:ext cx="6160680" cy="2559240"/>
          </a:xfrm>
          <a:prstGeom prst="rect">
            <a:avLst/>
          </a:prstGeom>
          <a:noFill/>
          <a:ln w="0">
            <a:noFill/>
          </a:ln>
          <a:effectLst>
            <a:outerShdw dist="37674" dir="2700000" blurRad="507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3600" strike="noStrike" u="none">
                <a:solidFill>
                  <a:schemeClr val="lt1"/>
                </a:solidFill>
                <a:uFillTx/>
                <a:latin typeface="Century Gothic"/>
              </a:rPr>
              <a:t>Abdullah Hemmat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3600" strike="noStrike" u="none">
                <a:solidFill>
                  <a:schemeClr val="lt1"/>
                </a:solidFill>
                <a:uFillTx/>
                <a:latin typeface="Century Gothic"/>
              </a:rPr>
              <a:t>Marcel Kutzmutz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3600" strike="noStrike" u="none">
                <a:solidFill>
                  <a:schemeClr val="lt1"/>
                </a:solidFill>
                <a:uFillTx/>
                <a:latin typeface="Century Gothic"/>
              </a:rPr>
              <a:t>Jihye Lee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3600" strike="noStrike" u="none">
                <a:solidFill>
                  <a:schemeClr val="lt1"/>
                </a:solidFill>
                <a:uFillTx/>
                <a:latin typeface="Century Gothic"/>
              </a:rPr>
              <a:t>Andre Schnitzke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6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8965800" y="381600"/>
            <a:ext cx="2773440" cy="2603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8548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Textfeld 94"/>
          <p:cNvSpPr/>
          <p:nvPr/>
        </p:nvSpPr>
        <p:spPr>
          <a:xfrm>
            <a:off x="354960" y="88560"/>
            <a:ext cx="62892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Planung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6" name="Textfeld 4"/>
          <p:cNvSpPr/>
          <p:nvPr/>
        </p:nvSpPr>
        <p:spPr>
          <a:xfrm>
            <a:off x="1282320" y="984600"/>
            <a:ext cx="866880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Century Gothic"/>
              </a:rPr>
              <a:t>Detaillierter Zeitplan inkl. Datumsangaben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127" name="Tabelle 1"/>
          <p:cNvGraphicFramePr/>
          <p:nvPr/>
        </p:nvGraphicFramePr>
        <p:xfrm>
          <a:off x="1048680" y="1755720"/>
          <a:ext cx="9545400" cy="4934520"/>
        </p:xfrm>
        <a:graphic>
          <a:graphicData uri="http://schemas.openxmlformats.org/drawingml/2006/table">
            <a:tbl>
              <a:tblPr/>
              <a:tblGrid>
                <a:gridCol w="4398120"/>
                <a:gridCol w="2615400"/>
                <a:gridCol w="2532240"/>
              </a:tblGrid>
              <a:tr h="503280"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Projektphase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Zeitraum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Aufwand in Stunden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45160">
                <a:tc>
                  <a:txBody>
                    <a:bodyPr lIns="67680" rIns="67680" tIns="0" bIns="0" anchor="t">
                      <a:noAutofit/>
                    </a:bodyPr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Entwurf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21.01. – 21.01.2025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245160"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Datenmodelierung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4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45160"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Models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3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245160"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Views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1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45160">
                <a:tc>
                  <a:txBody>
                    <a:bodyPr lIns="67680" rIns="67680" tIns="0" bIns="0" anchor="t">
                      <a:noAutofit/>
                    </a:bodyPr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Abnahme Entwurf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22.01. – 22.01.2025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245160">
                <a:tc>
                  <a:txBody>
                    <a:bodyPr lIns="67680" rIns="67680" tIns="0" bIns="0" anchor="t">
                      <a:noAutofit/>
                    </a:bodyPr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Implementierung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22.01. – 28.01.2025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42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45160"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MVC in ASP.NET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245160"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Local DB für Datenanbindung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6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45160"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Bedienfelder, Funktionen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12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245160"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Plausibilitätsprüfung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45160"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Whitebox-Test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503280">
                <a:tc>
                  <a:txBody>
                    <a:bodyPr lIns="67680" rIns="67680" tIns="0" bIns="0" anchor="t">
                      <a:noAutofit/>
                    </a:bodyPr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Qualitätssicherung/Fehlerbehebung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28.01. – 30.01.2025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45160"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BlackBox-Test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245160"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Fehlerbehebung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6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45160">
                <a:tc>
                  <a:txBody>
                    <a:bodyPr lIns="67680" rIns="67680" tIns="0" bIns="0" anchor="t">
                      <a:noAutofit/>
                    </a:bodyPr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Abnahme Projekt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30.01.2025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245160">
                <a:tc>
                  <a:txBody>
                    <a:bodyPr lIns="67680" rIns="67680" tIns="0" bIns="0" anchor="t">
                      <a:noAutofit/>
                    </a:bodyPr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Dokumentation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30.01. – 4.02.2025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45160"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1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Projektdokumentation</a:t>
                      </a:r>
                      <a:endParaRPr b="0" lang="de-DE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lIns="67680" rIns="6768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1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</a:t>
                      </a:r>
                      <a:endParaRPr b="0" lang="de-DE" sz="1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30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1" name="Textfeld 4"/>
          <p:cNvSpPr/>
          <p:nvPr/>
        </p:nvSpPr>
        <p:spPr>
          <a:xfrm>
            <a:off x="296280" y="1404360"/>
            <a:ext cx="5319000" cy="511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Analysephase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Analysephase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4" name="Textfeld 1"/>
          <p:cNvSpPr/>
          <p:nvPr/>
        </p:nvSpPr>
        <p:spPr>
          <a:xfrm>
            <a:off x="489960" y="1002600"/>
            <a:ext cx="343368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Ist-Analyse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5" name="Textfeld 2"/>
          <p:cNvSpPr/>
          <p:nvPr/>
        </p:nvSpPr>
        <p:spPr>
          <a:xfrm>
            <a:off x="831600" y="1886760"/>
            <a:ext cx="10590480" cy="52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 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Ticketanfragen über mehrere Kanäle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 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Keine übersichtliche Erfassung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 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Verspätung der Arbeit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 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Zusätzlicher Aufwand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 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Problem beim Zuordnen der Mitarbeiter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0" dur="indefinite" restart="never" nodeType="tmRoot">
          <p:childTnLst>
            <p:seq>
              <p:cTn id="71" dur="indefinite" nodeType="mainSeq">
                <p:childTnLst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Analysephase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8" name="Textfeld 1"/>
          <p:cNvSpPr/>
          <p:nvPr/>
        </p:nvSpPr>
        <p:spPr>
          <a:xfrm>
            <a:off x="417600" y="710280"/>
            <a:ext cx="52275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Anwendungsfälle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9" name="Grafik 15" descr="Ein Bild, das Diagramm, Text, Plan, Reihe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934280" y="1645920"/>
            <a:ext cx="7770240" cy="4896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2" dur="indefinite" restart="never" nodeType="tmRoot">
          <p:childTnLst>
            <p:seq>
              <p:cTn id="83" dur="indefinite" nodeType="mainSeq">
                <p:childTnLst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42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3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Analysephase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Entwurfsphase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5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6" name="Textfeld 1"/>
          <p:cNvSpPr/>
          <p:nvPr/>
        </p:nvSpPr>
        <p:spPr>
          <a:xfrm>
            <a:off x="462960" y="1002600"/>
            <a:ext cx="387108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Zielplattform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7" name="Textfeld 2"/>
          <p:cNvSpPr/>
          <p:nvPr/>
        </p:nvSpPr>
        <p:spPr>
          <a:xfrm>
            <a:off x="731880" y="2532960"/>
            <a:ext cx="9554040" cy="283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Kompatibel mit allen Browsern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Responsive Designs für kleine Geräte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Portierung auf andere Betriebssysteme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0" name="Textfeld 1"/>
          <p:cNvSpPr/>
          <p:nvPr/>
        </p:nvSpPr>
        <p:spPr>
          <a:xfrm>
            <a:off x="462960" y="1002600"/>
            <a:ext cx="387108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Zielplattform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1" name="Textfeld 2"/>
          <p:cNvSpPr/>
          <p:nvPr/>
        </p:nvSpPr>
        <p:spPr>
          <a:xfrm>
            <a:off x="731880" y="2532960"/>
            <a:ext cx="9554040" cy="283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Kompatibel mit allen Browsern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Responsive Designs für kleine Geräte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Portierung auf andere Betriebssysteme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4" name="Textfeld 1"/>
          <p:cNvSpPr/>
          <p:nvPr/>
        </p:nvSpPr>
        <p:spPr>
          <a:xfrm>
            <a:off x="462960" y="1002600"/>
            <a:ext cx="387108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Zielplattform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5" name="Textfeld 2"/>
          <p:cNvSpPr/>
          <p:nvPr/>
        </p:nvSpPr>
        <p:spPr>
          <a:xfrm>
            <a:off x="731880" y="2532960"/>
            <a:ext cx="9554040" cy="283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Kompatibel mit allen Browsern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Responsive Designs für kleine Geräte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Portierung auf andere Betriebssysteme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8" name="Textfeld 1"/>
          <p:cNvSpPr/>
          <p:nvPr/>
        </p:nvSpPr>
        <p:spPr>
          <a:xfrm>
            <a:off x="462960" y="1002600"/>
            <a:ext cx="387108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Zielplattform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9" name="Textfeld 2"/>
          <p:cNvSpPr/>
          <p:nvPr/>
        </p:nvSpPr>
        <p:spPr>
          <a:xfrm>
            <a:off x="731880" y="2532960"/>
            <a:ext cx="9554040" cy="283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Kompatibel mit allen Browsern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Responsive Designs für kleine Geräte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Portierung auf andere Betriebssysteme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1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2" name="Textfeld 1"/>
          <p:cNvSpPr/>
          <p:nvPr/>
        </p:nvSpPr>
        <p:spPr>
          <a:xfrm>
            <a:off x="487440" y="1002600"/>
            <a:ext cx="539748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Architekturdesign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3" name="Textfeld 2"/>
          <p:cNvSpPr/>
          <p:nvPr/>
        </p:nvSpPr>
        <p:spPr>
          <a:xfrm>
            <a:off x="644040" y="2532960"/>
            <a:ext cx="924264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ASP.NET Core Model-View-Controller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Entity Framework  </a:t>
            </a:r>
            <a:r>
              <a:rPr b="0" lang="de-DE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Wingdings"/>
              </a:rPr>
              <a:t></a:t>
            </a:r>
            <a:r>
              <a:rPr b="0" lang="de-DE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 MSSQL-Server 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2" dur="indefinite" restart="never" nodeType="tmRoot">
          <p:childTnLst>
            <p:seq>
              <p:cTn id="103" dur="indefinite" nodeType="mainSeq">
                <p:childTnLst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89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0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Einleitung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Projektplanung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Analysephase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5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" name="Textfeld 1"/>
          <p:cNvSpPr/>
          <p:nvPr/>
        </p:nvSpPr>
        <p:spPr>
          <a:xfrm>
            <a:off x="487440" y="1002600"/>
            <a:ext cx="539748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Architekturdesign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7" name="Textfeld 2"/>
          <p:cNvSpPr/>
          <p:nvPr/>
        </p:nvSpPr>
        <p:spPr>
          <a:xfrm>
            <a:off x="644040" y="2532960"/>
            <a:ext cx="924264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ASP.NET Core Model-View-Controller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Entity Framework  </a:t>
            </a:r>
            <a:r>
              <a:rPr b="0" lang="de-DE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Wingdings"/>
              </a:rPr>
              <a:t></a:t>
            </a:r>
            <a:r>
              <a:rPr b="0" lang="de-DE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 MSSQL-Server 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9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0" name="Textfeld 1"/>
          <p:cNvSpPr/>
          <p:nvPr/>
        </p:nvSpPr>
        <p:spPr>
          <a:xfrm>
            <a:off x="487440" y="1002600"/>
            <a:ext cx="539748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Architekturdesign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1" name="Textfeld 2"/>
          <p:cNvSpPr/>
          <p:nvPr/>
        </p:nvSpPr>
        <p:spPr>
          <a:xfrm>
            <a:off x="644040" y="2532960"/>
            <a:ext cx="924264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ASP.NET Core Model-View-Controller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Entity Framework  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 MSSQL-Server 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4" name="Textfeld 1"/>
          <p:cNvSpPr/>
          <p:nvPr/>
        </p:nvSpPr>
        <p:spPr>
          <a:xfrm>
            <a:off x="571680" y="1002600"/>
            <a:ext cx="383940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Datenmodell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6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7" name="Textfeld 1"/>
          <p:cNvSpPr/>
          <p:nvPr/>
        </p:nvSpPr>
        <p:spPr>
          <a:xfrm>
            <a:off x="571680" y="1002600"/>
            <a:ext cx="383940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Datenmodell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78" name="Grafik 6" descr="Ein Bild, das Screenshot, Software, Multimedia-Software, Text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59480" y="3133080"/>
            <a:ext cx="11872440" cy="2471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9" name="Textfeld 7"/>
          <p:cNvSpPr/>
          <p:nvPr/>
        </p:nvSpPr>
        <p:spPr>
          <a:xfrm>
            <a:off x="654480" y="2433600"/>
            <a:ext cx="26467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Century Gothic"/>
              </a:rPr>
              <a:t>Login Daten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6" dur="indefinite" restart="never" nodeType="tmRoot">
          <p:childTnLst>
            <p:seq>
              <p:cTn id="117" dur="indefinite" nodeType="mainSeq">
                <p:childTnLst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1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2" name="Textfeld 1"/>
          <p:cNvSpPr/>
          <p:nvPr/>
        </p:nvSpPr>
        <p:spPr>
          <a:xfrm>
            <a:off x="571680" y="1002600"/>
            <a:ext cx="383940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Datenmodell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3" name="Textfeld 7"/>
          <p:cNvSpPr/>
          <p:nvPr/>
        </p:nvSpPr>
        <p:spPr>
          <a:xfrm>
            <a:off x="743040" y="2433600"/>
            <a:ext cx="33836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Century Gothic"/>
              </a:rPr>
              <a:t>Anfragen Daten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84" name="Grafik 3" descr=""/>
          <p:cNvPicPr/>
          <p:nvPr/>
        </p:nvPicPr>
        <p:blipFill>
          <a:blip r:embed="rId2"/>
          <a:stretch/>
        </p:blipFill>
        <p:spPr>
          <a:xfrm>
            <a:off x="0" y="3429000"/>
            <a:ext cx="12155400" cy="1018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" dur="indefinite" restart="never" nodeType="tmRoot">
          <p:childTnLst>
            <p:seq>
              <p:cTn id="130" dur="indefinite" nodeType="mainSeq">
                <p:childTnLst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6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7" name="Textfeld 1"/>
          <p:cNvSpPr/>
          <p:nvPr/>
        </p:nvSpPr>
        <p:spPr>
          <a:xfrm>
            <a:off x="505080" y="1002600"/>
            <a:ext cx="455112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Geschäftslogik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8" name="Textfeld 2"/>
          <p:cNvSpPr/>
          <p:nvPr/>
        </p:nvSpPr>
        <p:spPr>
          <a:xfrm>
            <a:off x="952920" y="2532960"/>
            <a:ext cx="928044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Kunden : Anfragen über Formular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TicketManagement: Admin/Mitarbeiter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2" dur="indefinite" restart="never" nodeType="tmRoot">
          <p:childTnLst>
            <p:seq>
              <p:cTn id="143" dur="indefinite" nodeType="mainSeq">
                <p:childTnLst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0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1" name="Textfeld 1"/>
          <p:cNvSpPr/>
          <p:nvPr/>
        </p:nvSpPr>
        <p:spPr>
          <a:xfrm>
            <a:off x="505080" y="1002600"/>
            <a:ext cx="455112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Geschäftslogik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2" name="Textfeld 2"/>
          <p:cNvSpPr/>
          <p:nvPr/>
        </p:nvSpPr>
        <p:spPr>
          <a:xfrm>
            <a:off x="952920" y="2532960"/>
            <a:ext cx="928044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Kunden : Anfragen über Formular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TicketManagement: Admin/Mitarbeiter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4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5" name="Textfeld 1"/>
          <p:cNvSpPr/>
          <p:nvPr/>
        </p:nvSpPr>
        <p:spPr>
          <a:xfrm>
            <a:off x="505080" y="1002600"/>
            <a:ext cx="455112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Geschäftslogik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6" name="Textfeld 2"/>
          <p:cNvSpPr/>
          <p:nvPr/>
        </p:nvSpPr>
        <p:spPr>
          <a:xfrm>
            <a:off x="952920" y="2532960"/>
            <a:ext cx="928044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Kunden : Anfragen über Formular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TicketManagement: Admin/Mitarbeiter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8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9" name="Textfeld 1"/>
          <p:cNvSpPr/>
          <p:nvPr/>
        </p:nvSpPr>
        <p:spPr>
          <a:xfrm>
            <a:off x="458280" y="1002600"/>
            <a:ext cx="678492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Maßnahmen 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zur Qualitätssicherung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0" name="Textfeld 2"/>
          <p:cNvSpPr/>
          <p:nvPr/>
        </p:nvSpPr>
        <p:spPr>
          <a:xfrm>
            <a:off x="1194480" y="2886480"/>
            <a:ext cx="412848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Manuelle Tests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Code-Review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9" dur="indefinite" restart="never" nodeType="tmRoot">
          <p:childTnLst>
            <p:seq>
              <p:cTn id="150" dur="indefinite" nodeType="mainSeq">
                <p:childTnLst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2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3" name="Textfeld 1"/>
          <p:cNvSpPr/>
          <p:nvPr/>
        </p:nvSpPr>
        <p:spPr>
          <a:xfrm>
            <a:off x="458280" y="1002600"/>
            <a:ext cx="678492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Maßnahmen 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zur Qualitätssicherung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4" name="Textfeld 2"/>
          <p:cNvSpPr/>
          <p:nvPr/>
        </p:nvSpPr>
        <p:spPr>
          <a:xfrm>
            <a:off x="1194480" y="2886480"/>
            <a:ext cx="412848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Manuelle Tests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Code-Review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93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4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Projektplanung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Analysephase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6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7" name="Textfeld 1"/>
          <p:cNvSpPr/>
          <p:nvPr/>
        </p:nvSpPr>
        <p:spPr>
          <a:xfrm>
            <a:off x="458280" y="1002600"/>
            <a:ext cx="678492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Maßnahmen 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zur Qualitätssicherung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8" name="Textfeld 2"/>
          <p:cNvSpPr/>
          <p:nvPr/>
        </p:nvSpPr>
        <p:spPr>
          <a:xfrm>
            <a:off x="1194480" y="2886480"/>
            <a:ext cx="412848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Manuelle Tests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Code-Review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0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1" name="Textfeld 1"/>
          <p:cNvSpPr/>
          <p:nvPr/>
        </p:nvSpPr>
        <p:spPr>
          <a:xfrm>
            <a:off x="591840" y="1002600"/>
            <a:ext cx="820908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Pflichtenheft/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Datenverarbeitungskonzept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6" dur="indefinite" restart="never" nodeType="tmRoot">
          <p:childTnLst>
            <p:seq>
              <p:cTn id="157" dur="indefinite" nodeType="mainSeq">
                <p:childTnLst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4" name="Textfeld 1"/>
          <p:cNvSpPr/>
          <p:nvPr/>
        </p:nvSpPr>
        <p:spPr>
          <a:xfrm>
            <a:off x="591840" y="1002600"/>
            <a:ext cx="820908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Pflichtenheft/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Datenverarbeitungskonzept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5" name="Textfeld 2"/>
          <p:cNvSpPr/>
          <p:nvPr/>
        </p:nvSpPr>
        <p:spPr>
          <a:xfrm>
            <a:off x="706680" y="2386800"/>
            <a:ext cx="614016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Century Gothic"/>
              </a:rPr>
              <a:t>Anmeldung der Mitarbeiter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16" name="Grafik 4" descr="Ein Bild, das Text, Screenshot, Schrift, Zahl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2275920" y="3408840"/>
            <a:ext cx="3819600" cy="3222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7" name="Grafik 8" descr="Ein Bild, das Text, Screenshot, Schrift, Zahl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7480800" y="2715120"/>
            <a:ext cx="3819600" cy="3916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3" dur="indefinite" restart="never" nodeType="tmRoot">
          <p:childTnLst>
            <p:seq>
              <p:cTn id="164" dur="indefinite" nodeType="mainSeq">
                <p:childTnLst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9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5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0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1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9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220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1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Analysephase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Entwurfsphase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Implementierungsphase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10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3" name="Textfeld 12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Implementierungsphase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4" name="Textfeld 13"/>
          <p:cNvSpPr/>
          <p:nvPr/>
        </p:nvSpPr>
        <p:spPr>
          <a:xfrm>
            <a:off x="540000" y="900000"/>
            <a:ext cx="6007320" cy="22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Implementierung 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der Datenstrukturen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5" name="Textfeld 15"/>
          <p:cNvSpPr/>
          <p:nvPr/>
        </p:nvSpPr>
        <p:spPr>
          <a:xfrm>
            <a:off x="706680" y="2386800"/>
            <a:ext cx="614016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6" name=""/>
          <p:cNvSpPr txBox="1"/>
          <p:nvPr/>
        </p:nvSpPr>
        <p:spPr>
          <a:xfrm>
            <a:off x="720000" y="3780000"/>
            <a:ext cx="8184240" cy="11142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de-DE" sz="3600" strike="noStrike" u="none">
                <a:solidFill>
                  <a:srgbClr val="333333"/>
                </a:solidFill>
                <a:uFillTx/>
                <a:latin typeface="Arial"/>
              </a:rPr>
              <a:t>Migration mithilfe des Entity Framework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r>
              <a:rPr b="0" lang="de-DE" sz="3600" strike="noStrike" u="none">
                <a:solidFill>
                  <a:srgbClr val="ffffff"/>
                </a:solidFill>
                <a:uFillTx/>
                <a:latin typeface="Arial"/>
              </a:rPr>
              <a:t> 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2" dur="indefinite" restart="never" nodeType="tmRoot">
          <p:childTnLst>
            <p:seq>
              <p:cTn id="183" dur="indefinite" nodeType="mainSeq">
                <p:childTnLst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8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rafik 7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8" name="Textfeld 6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Implementierungsphase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9" name="Textfeld 9"/>
          <p:cNvSpPr/>
          <p:nvPr/>
        </p:nvSpPr>
        <p:spPr>
          <a:xfrm>
            <a:off x="540000" y="900000"/>
            <a:ext cx="6007320" cy="22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Implementierung 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der Datenstrukturen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0" name="Textfeld 11"/>
          <p:cNvSpPr/>
          <p:nvPr/>
        </p:nvSpPr>
        <p:spPr>
          <a:xfrm>
            <a:off x="706680" y="2386800"/>
            <a:ext cx="614016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1" name=""/>
          <p:cNvSpPr txBox="1"/>
          <p:nvPr/>
        </p:nvSpPr>
        <p:spPr>
          <a:xfrm>
            <a:off x="720000" y="3780000"/>
            <a:ext cx="8400240" cy="13395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 marL="216000" indent="-216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Arial"/>
                <a:ea typeface="Microsoft YaHei"/>
              </a:rPr>
              <a:t>Migration mithilfe des Entity Framework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Arial"/>
                <a:ea typeface="Microsoft YaHei"/>
              </a:rPr>
              <a:t>MSSQL-Server 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9" dur="indefinite" restart="never" nodeType="tmRoot">
          <p:childTnLst>
            <p:seq>
              <p:cTn id="190" dur="indefinite" nodeType="mainSeq">
                <p:childTnLst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5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4" name="Textfeld 1"/>
          <p:cNvSpPr/>
          <p:nvPr/>
        </p:nvSpPr>
        <p:spPr>
          <a:xfrm>
            <a:off x="591840" y="1002600"/>
            <a:ext cx="820908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Pflichtenheft/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Datenverarbeitungskonzept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5" name="Textfeld 2"/>
          <p:cNvSpPr/>
          <p:nvPr/>
        </p:nvSpPr>
        <p:spPr>
          <a:xfrm>
            <a:off x="591120" y="2386800"/>
            <a:ext cx="542880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Century Gothic"/>
              </a:rPr>
              <a:t>Verwaltung von Tickets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6" dur="indefinite" restart="never" nodeType="tmRoot">
          <p:childTnLst>
            <p:seq>
              <p:cTn id="197" dur="indefinite" nodeType="mainSeq">
                <p:childTnLst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2" dur="5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7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238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9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Analysephase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Entwurfsphase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Implementierungsphase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Fazit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360000" y="1440000"/>
            <a:ext cx="9645120" cy="522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Textfeld 2"/>
          <p:cNvSpPr/>
          <p:nvPr/>
        </p:nvSpPr>
        <p:spPr>
          <a:xfrm>
            <a:off x="255600" y="573120"/>
            <a:ext cx="424440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Projektumfeld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7" name="Textfeld 87"/>
          <p:cNvSpPr/>
          <p:nvPr/>
        </p:nvSpPr>
        <p:spPr>
          <a:xfrm>
            <a:off x="540000" y="1620000"/>
            <a:ext cx="87620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4000" strike="noStrike" u="none">
                <a:solidFill>
                  <a:srgbClr val="ffffff"/>
                </a:solidFill>
                <a:uFillTx/>
                <a:latin typeface="Century Gothic"/>
              </a:rPr>
              <a:t>Entwicklung eines Ticketsystems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8" name="Grafik 88" descr=""/>
          <p:cNvPicPr/>
          <p:nvPr/>
        </p:nvPicPr>
        <p:blipFill>
          <a:blip r:embed="rId2"/>
          <a:stretch/>
        </p:blipFill>
        <p:spPr>
          <a:xfrm>
            <a:off x="805680" y="2834640"/>
            <a:ext cx="6204240" cy="1110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9" name="Grafik 12" descr="Ein Bild, das Grafiken, lila, Farbigkeit, Flieder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-46080" y="4907520"/>
            <a:ext cx="1897560" cy="106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0" name="Picture 31" descr=""/>
          <p:cNvPicPr/>
          <p:nvPr/>
        </p:nvPicPr>
        <p:blipFill>
          <a:blip r:embed="rId4"/>
          <a:stretch/>
        </p:blipFill>
        <p:spPr>
          <a:xfrm>
            <a:off x="1851840" y="4751280"/>
            <a:ext cx="1301400" cy="133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" name="Picture 41" descr=""/>
          <p:cNvPicPr/>
          <p:nvPr/>
        </p:nvPicPr>
        <p:blipFill>
          <a:blip r:embed="rId5"/>
          <a:stretch/>
        </p:blipFill>
        <p:spPr>
          <a:xfrm>
            <a:off x="5333760" y="4751280"/>
            <a:ext cx="4483800" cy="1257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" name="Picture 32" descr=""/>
          <p:cNvPicPr/>
          <p:nvPr/>
        </p:nvPicPr>
        <p:blipFill>
          <a:blip r:embed="rId6"/>
          <a:stretch/>
        </p:blipFill>
        <p:spPr>
          <a:xfrm>
            <a:off x="10506240" y="5060520"/>
            <a:ext cx="1004400" cy="936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Grafik 25" descr="Ein Bild, das Kreis, Schrift, Grafiken, Screenshot enthält.&#10;&#10;Automatisch generierte Beschreibung"/>
          <p:cNvPicPr/>
          <p:nvPr/>
        </p:nvPicPr>
        <p:blipFill>
          <a:blip r:embed="rId7"/>
          <a:stretch/>
        </p:blipFill>
        <p:spPr>
          <a:xfrm>
            <a:off x="3551400" y="4885560"/>
            <a:ext cx="1110960" cy="1110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rafik 5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" name="Textfeld 5"/>
          <p:cNvSpPr/>
          <p:nvPr/>
        </p:nvSpPr>
        <p:spPr>
          <a:xfrm>
            <a:off x="763560" y="573120"/>
            <a:ext cx="322884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Projektziel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6" name="Textfeld 91"/>
          <p:cNvSpPr/>
          <p:nvPr/>
        </p:nvSpPr>
        <p:spPr>
          <a:xfrm>
            <a:off x="540000" y="1620000"/>
            <a:ext cx="78397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rgbClr val="ffffff"/>
                </a:solidFill>
                <a:uFillTx/>
                <a:latin typeface="Century Gothic"/>
              </a:rPr>
              <a:t>Entwicklung eines Ticketsystems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07" name="Grafik 92" descr=""/>
          <p:cNvPicPr/>
          <p:nvPr/>
        </p:nvPicPr>
        <p:blipFill>
          <a:blip r:embed="rId2"/>
          <a:stretch/>
        </p:blipFill>
        <p:spPr>
          <a:xfrm>
            <a:off x="702000" y="2426760"/>
            <a:ext cx="8931600" cy="4052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" dur="indefinite" restart="never" nodeType="tmRoot">
          <p:childTnLst>
            <p:seq>
              <p:cTn id="39" dur="indefinite" nodeType="mainSeq"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Textfeld 94"/>
          <p:cNvSpPr/>
          <p:nvPr/>
        </p:nvSpPr>
        <p:spPr>
          <a:xfrm>
            <a:off x="550080" y="668520"/>
            <a:ext cx="605772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Projektbegründung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0" name="Textfeld 1"/>
          <p:cNvSpPr/>
          <p:nvPr/>
        </p:nvSpPr>
        <p:spPr>
          <a:xfrm>
            <a:off x="300960" y="2499480"/>
            <a:ext cx="12780720" cy="14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Century Gothic"/>
              </a:rPr>
              <a:t>Optimierung der unorganisierten Arbeitsprozesse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1" name="Textfeld 2"/>
          <p:cNvSpPr/>
          <p:nvPr/>
        </p:nvSpPr>
        <p:spPr>
          <a:xfrm>
            <a:off x="612720" y="3912120"/>
            <a:ext cx="7718040" cy="20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Century Gothic"/>
              </a:rPr>
              <a:t>Manuelle Annahme der Anfragen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b="0" lang="de-DE" sz="3600" strike="noStrike" u="none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b="0" lang="de-DE" sz="3600" strike="noStrike" u="none">
                <a:solidFill>
                  <a:schemeClr val="lt1"/>
                </a:solidFill>
                <a:uFillTx/>
                <a:latin typeface="Century Gothic"/>
              </a:rPr>
              <a:t> </a:t>
            </a:r>
            <a:r>
              <a:rPr b="0" lang="de-DE" sz="3600" strike="noStrike" u="none">
                <a:solidFill>
                  <a:schemeClr val="lt1"/>
                </a:solidFill>
                <a:uFillTx/>
                <a:latin typeface="Century Gothic"/>
              </a:rPr>
              <a:t>Unklarheit, Verwirrung, Fehler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" dur="indefinite" restart="never" nodeType="tmRoot">
          <p:childTnLst>
            <p:seq>
              <p:cTn id="47" dur="indefinite" nodeType="mainSeq">
                <p:childTnLst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hteck 6"/>
          <p:cNvSpPr/>
          <p:nvPr/>
        </p:nvSpPr>
        <p:spPr>
          <a:xfrm>
            <a:off x="-12276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269" name="Grafik 19" descr=""/>
          <p:cNvPicPr/>
          <p:nvPr/>
        </p:nvPicPr>
        <p:blipFill>
          <a:blip r:embed="rId1"/>
          <a:stretch/>
        </p:blipFill>
        <p:spPr>
          <a:xfrm>
            <a:off x="10033920" y="4601520"/>
            <a:ext cx="1756080" cy="2216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0" name="Textfeld 21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1" name="Textfeld 23"/>
          <p:cNvSpPr/>
          <p:nvPr/>
        </p:nvSpPr>
        <p:spPr>
          <a:xfrm>
            <a:off x="56880" y="2189880"/>
            <a:ext cx="5386320" cy="339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Entwicklungsgeschichte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Heutiger Standard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Technische Details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Anwendungsgebiete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hteck 6"/>
          <p:cNvSpPr/>
          <p:nvPr/>
        </p:nvSpPr>
        <p:spPr>
          <a:xfrm>
            <a:off x="-12276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273" name="Grafik 19" descr=""/>
          <p:cNvPicPr/>
          <p:nvPr/>
        </p:nvPicPr>
        <p:blipFill>
          <a:blip r:embed="rId1"/>
          <a:stretch/>
        </p:blipFill>
        <p:spPr>
          <a:xfrm>
            <a:off x="10033920" y="4601520"/>
            <a:ext cx="1756080" cy="2216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4" name="Textfeld 21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5" name="Textfeld 23"/>
          <p:cNvSpPr/>
          <p:nvPr/>
        </p:nvSpPr>
        <p:spPr>
          <a:xfrm>
            <a:off x="56880" y="2189880"/>
            <a:ext cx="5386320" cy="339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Entwicklungsgeschichte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Heutiger Standard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Technische Details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Anwendungsgebiete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rafik 4" descr="Ein Bild, das Elektronik, Computerhardware, Computerkomponenten, Elektronisches Gerät enthält.&#10;&#10;Automatisch generierte Beschreibung"/>
          <p:cNvPicPr/>
          <p:nvPr/>
        </p:nvPicPr>
        <p:blipFill>
          <a:blip r:embed="rId1"/>
          <a:srcRect l="0" t="71654" r="0" b="-71079"/>
          <a:stretch/>
        </p:blipFill>
        <p:spPr>
          <a:xfrm>
            <a:off x="0" y="-455400"/>
            <a:ext cx="12191400" cy="7312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7" name="Rechteck 6"/>
          <p:cNvSpPr/>
          <p:nvPr/>
        </p:nvSpPr>
        <p:spPr>
          <a:xfrm>
            <a:off x="0" y="-564840"/>
            <a:ext cx="12191400" cy="2198520"/>
          </a:xfrm>
          <a:prstGeom prst="rect">
            <a:avLst/>
          </a:prstGeom>
          <a:solidFill>
            <a:schemeClr val="dk1">
              <a:lumMod val="75000"/>
              <a:lumOff val="2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278" name="Grafik 19" descr=""/>
          <p:cNvPicPr/>
          <p:nvPr/>
        </p:nvPicPr>
        <p:blipFill>
          <a:blip r:embed="rId2"/>
          <a:stretch/>
        </p:blipFill>
        <p:spPr>
          <a:xfrm>
            <a:off x="10764000" y="511488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9" name="Textfeld 21"/>
          <p:cNvSpPr/>
          <p:nvPr/>
        </p:nvSpPr>
        <p:spPr>
          <a:xfrm>
            <a:off x="0" y="131400"/>
            <a:ext cx="1219140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8000" strike="noStrike" u="none">
                <a:solidFill>
                  <a:schemeClr val="lt1"/>
                </a:solidFill>
                <a:uFillTx/>
                <a:latin typeface="Aptos"/>
              </a:rPr>
              <a:t>Raspberry Pi</a:t>
            </a:r>
            <a:r>
              <a:rPr b="1" lang="de-DE" sz="8000" strike="noStrike" u="none">
                <a:solidFill>
                  <a:srgbClr val="ff005a"/>
                </a:solidFill>
                <a:uFillTx/>
                <a:latin typeface="Aptos"/>
              </a:rPr>
              <a:t>?</a:t>
            </a:r>
            <a:endParaRPr b="0" lang="de-DE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0" name="Textfeld 1"/>
          <p:cNvSpPr/>
          <p:nvPr/>
        </p:nvSpPr>
        <p:spPr>
          <a:xfrm>
            <a:off x="312480" y="2171160"/>
            <a:ext cx="9933120" cy="50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7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1" lang="de-DE" sz="3600" strike="noStrike" u="none">
                <a:solidFill>
                  <a:schemeClr val="lt1"/>
                </a:solidFill>
                <a:uFillTx/>
                <a:latin typeface="Aptos"/>
              </a:rPr>
              <a:t>Raspberry Pi </a:t>
            </a:r>
            <a:r>
              <a:rPr b="0" lang="de-DE" sz="3600" strike="noStrike" u="none">
                <a:solidFill>
                  <a:schemeClr val="lt1"/>
                </a:solidFill>
                <a:uFillTx/>
                <a:latin typeface="Aptos"/>
              </a:rPr>
              <a:t>ist ein Einplatinencomputer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Raspberry Pi Foundation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Ein-Chip-System (</a:t>
            </a:r>
            <a:r>
              <a:rPr b="0" lang="de-DE" sz="3600" strike="noStrike" u="sng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3"/>
              </a:rPr>
              <a:t>SoC</a:t>
            </a:r>
            <a:r>
              <a:rPr b="0" lang="de-DE" sz="3600" strike="noStrike" u="sng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4"/>
              </a:rPr>
              <a:t>)</a:t>
            </a:r>
            <a:r>
              <a:rPr b="0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 mit einer </a:t>
            </a:r>
            <a:r>
              <a:rPr b="0" lang="de-DE" sz="3600" strike="noStrike" u="sng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5"/>
              </a:rPr>
              <a:t>Arm-</a:t>
            </a:r>
            <a:r>
              <a:rPr b="0" lang="de-DE" sz="3600" strike="noStrike" u="sng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6"/>
              </a:rPr>
              <a:t>CPU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1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Einplatinencomputer?</a:t>
            </a:r>
            <a:r>
              <a:rPr b="0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 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rafik 4" descr="Ein Bild, das Elektronik, Computerhardware, Computerkomponenten, Elektronisches Gerät enthält.&#10;&#10;Automatisch generierte Beschreibung"/>
          <p:cNvPicPr/>
          <p:nvPr/>
        </p:nvPicPr>
        <p:blipFill>
          <a:blip r:embed="rId1"/>
          <a:srcRect l="0" t="71654" r="0" b="-71079"/>
          <a:stretch/>
        </p:blipFill>
        <p:spPr>
          <a:xfrm>
            <a:off x="0" y="-455400"/>
            <a:ext cx="12191400" cy="7312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2" name="Rechteck 6"/>
          <p:cNvSpPr/>
          <p:nvPr/>
        </p:nvSpPr>
        <p:spPr>
          <a:xfrm>
            <a:off x="0" y="-564840"/>
            <a:ext cx="12191400" cy="2198520"/>
          </a:xfrm>
          <a:prstGeom prst="rect">
            <a:avLst/>
          </a:prstGeom>
          <a:solidFill>
            <a:schemeClr val="dk1">
              <a:lumMod val="75000"/>
              <a:lumOff val="2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283" name="Grafik 19" descr=""/>
          <p:cNvPicPr/>
          <p:nvPr/>
        </p:nvPicPr>
        <p:blipFill>
          <a:blip r:embed="rId2"/>
          <a:stretch/>
        </p:blipFill>
        <p:spPr>
          <a:xfrm>
            <a:off x="10764000" y="511488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4" name="Textfeld 21"/>
          <p:cNvSpPr/>
          <p:nvPr/>
        </p:nvSpPr>
        <p:spPr>
          <a:xfrm>
            <a:off x="0" y="131400"/>
            <a:ext cx="1219140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8000" strike="noStrike" u="none">
                <a:solidFill>
                  <a:schemeClr val="lt1"/>
                </a:solidFill>
                <a:uFillTx/>
                <a:latin typeface="Aptos"/>
              </a:rPr>
              <a:t>Raspberry Pi</a:t>
            </a:r>
            <a:r>
              <a:rPr b="1" lang="de-DE" sz="8000" strike="noStrike" u="none">
                <a:solidFill>
                  <a:srgbClr val="ff005a"/>
                </a:solidFill>
                <a:uFillTx/>
                <a:latin typeface="Aptos"/>
              </a:rPr>
              <a:t>?</a:t>
            </a:r>
            <a:endParaRPr b="0" lang="de-DE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5" name="Textfeld 1"/>
          <p:cNvSpPr/>
          <p:nvPr/>
        </p:nvSpPr>
        <p:spPr>
          <a:xfrm>
            <a:off x="312480" y="2171160"/>
            <a:ext cx="9933120" cy="50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1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Raspberry Pi </a:t>
            </a:r>
            <a:r>
              <a:rPr b="0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ist ein Einplatinencomputer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Aptos"/>
              </a:rPr>
              <a:t>Raspberry Pi Foundation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Ein-Chip-System (</a:t>
            </a:r>
            <a:r>
              <a:rPr b="0" lang="de-DE" sz="3600" strike="noStrike" u="sng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3"/>
              </a:rPr>
              <a:t>SoC</a:t>
            </a:r>
            <a:r>
              <a:rPr b="0" lang="de-DE" sz="3600" strike="noStrike" u="sng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4"/>
              </a:rPr>
              <a:t>)</a:t>
            </a:r>
            <a:r>
              <a:rPr b="0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 mit einer </a:t>
            </a:r>
            <a:r>
              <a:rPr b="0" lang="de-DE" sz="3600" strike="noStrike" u="sng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5"/>
              </a:rPr>
              <a:t>Arm-</a:t>
            </a:r>
            <a:r>
              <a:rPr b="0" lang="de-DE" sz="3600" strike="noStrike" u="sng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6"/>
              </a:rPr>
              <a:t>CPU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1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Einplatinencomputer?</a:t>
            </a:r>
            <a:r>
              <a:rPr b="0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 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fik 4" descr="Ein Bild, das Elektronik, Computerhardware, Computerkomponenten, Elektronisches Gerät enthält.&#10;&#10;Automatisch generierte Beschreibung"/>
          <p:cNvPicPr/>
          <p:nvPr/>
        </p:nvPicPr>
        <p:blipFill>
          <a:blip r:embed="rId1"/>
          <a:srcRect l="0" t="71654" r="0" b="-71079"/>
          <a:stretch/>
        </p:blipFill>
        <p:spPr>
          <a:xfrm>
            <a:off x="0" y="-455400"/>
            <a:ext cx="12191400" cy="7312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7" name="Rechteck 6"/>
          <p:cNvSpPr/>
          <p:nvPr/>
        </p:nvSpPr>
        <p:spPr>
          <a:xfrm>
            <a:off x="0" y="-564840"/>
            <a:ext cx="12191400" cy="2198520"/>
          </a:xfrm>
          <a:prstGeom prst="rect">
            <a:avLst/>
          </a:prstGeom>
          <a:solidFill>
            <a:schemeClr val="dk1">
              <a:lumMod val="75000"/>
              <a:lumOff val="2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288" name="Grafik 19" descr=""/>
          <p:cNvPicPr/>
          <p:nvPr/>
        </p:nvPicPr>
        <p:blipFill>
          <a:blip r:embed="rId2"/>
          <a:stretch/>
        </p:blipFill>
        <p:spPr>
          <a:xfrm>
            <a:off x="10764000" y="511488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9" name="Textfeld 21"/>
          <p:cNvSpPr/>
          <p:nvPr/>
        </p:nvSpPr>
        <p:spPr>
          <a:xfrm>
            <a:off x="0" y="131400"/>
            <a:ext cx="1219140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8000" strike="noStrike" u="none">
                <a:solidFill>
                  <a:schemeClr val="lt1"/>
                </a:solidFill>
                <a:uFillTx/>
                <a:latin typeface="Aptos"/>
              </a:rPr>
              <a:t>Raspberry Pi</a:t>
            </a:r>
            <a:r>
              <a:rPr b="1" lang="de-DE" sz="8000" strike="noStrike" u="none">
                <a:solidFill>
                  <a:srgbClr val="ff005a"/>
                </a:solidFill>
                <a:uFillTx/>
                <a:latin typeface="Aptos"/>
              </a:rPr>
              <a:t>?</a:t>
            </a:r>
            <a:endParaRPr b="0" lang="de-DE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0" name="Textfeld 1"/>
          <p:cNvSpPr/>
          <p:nvPr/>
        </p:nvSpPr>
        <p:spPr>
          <a:xfrm>
            <a:off x="312480" y="2171160"/>
            <a:ext cx="9933120" cy="50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1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Raspberry Pi </a:t>
            </a:r>
            <a:r>
              <a:rPr b="0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ist ein Einplatinencomputer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Raspberry Pi Foundation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Aptos"/>
              </a:rPr>
              <a:t>Ein-Chip-System (</a:t>
            </a:r>
            <a:r>
              <a:rPr b="0" lang="de-DE" sz="3600" strike="noStrike" u="sng">
                <a:solidFill>
                  <a:schemeClr val="lt1"/>
                </a:solidFill>
                <a:uFillTx/>
                <a:latin typeface="Aptos"/>
                <a:hlinkClick r:id="rId3"/>
              </a:rPr>
              <a:t>SoC</a:t>
            </a:r>
            <a:r>
              <a:rPr b="0" lang="de-DE" sz="3600" strike="noStrike" u="sng">
                <a:solidFill>
                  <a:schemeClr val="lt1"/>
                </a:solidFill>
                <a:uFillTx/>
                <a:latin typeface="Aptos"/>
                <a:hlinkClick r:id="rId4"/>
              </a:rPr>
              <a:t>)</a:t>
            </a:r>
            <a:r>
              <a:rPr b="0" lang="de-DE" sz="3600" strike="noStrike" u="none">
                <a:solidFill>
                  <a:schemeClr val="lt1"/>
                </a:solidFill>
                <a:uFillTx/>
                <a:latin typeface="Aptos"/>
              </a:rPr>
              <a:t> mit einer </a:t>
            </a:r>
            <a:r>
              <a:rPr b="0" lang="de-DE" sz="3600" strike="noStrike" u="sng">
                <a:solidFill>
                  <a:schemeClr val="lt1"/>
                </a:solidFill>
                <a:uFillTx/>
                <a:latin typeface="Aptos"/>
                <a:hlinkClick r:id="rId5"/>
              </a:rPr>
              <a:t>Arm-</a:t>
            </a:r>
            <a:r>
              <a:rPr b="0" lang="de-DE" sz="3600" strike="noStrike" u="sng">
                <a:solidFill>
                  <a:schemeClr val="lt1"/>
                </a:solidFill>
                <a:uFillTx/>
                <a:latin typeface="Aptos"/>
                <a:hlinkClick r:id="rId6"/>
              </a:rPr>
              <a:t>CPU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1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Einplatinencomputer?</a:t>
            </a:r>
            <a:r>
              <a:rPr b="0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 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Textfeld 94"/>
          <p:cNvSpPr/>
          <p:nvPr/>
        </p:nvSpPr>
        <p:spPr>
          <a:xfrm>
            <a:off x="550080" y="668520"/>
            <a:ext cx="62892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Projektschnittstellen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4" name="Textfeld 1"/>
          <p:cNvSpPr/>
          <p:nvPr/>
        </p:nvSpPr>
        <p:spPr>
          <a:xfrm>
            <a:off x="684360" y="2447280"/>
            <a:ext cx="10851480" cy="97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Stakeholder : Alle Kommilitonen des Projekts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5" name="Textfeld 2"/>
          <p:cNvSpPr/>
          <p:nvPr/>
        </p:nvSpPr>
        <p:spPr>
          <a:xfrm>
            <a:off x="565560" y="3638520"/>
            <a:ext cx="625284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4000" strike="noStrike" u="none">
                <a:solidFill>
                  <a:schemeClr val="lt1"/>
                </a:solidFill>
                <a:uFillTx/>
                <a:latin typeface="Century Gothic"/>
              </a:rPr>
              <a:t>Funktion der Mitarbeiter </a:t>
            </a:r>
            <a:endParaRPr b="0" lang="de-DE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8" dur="indefinite" restart="never" nodeType="tmRoot">
          <p:childTnLst>
            <p:seq>
              <p:cTn id="59" dur="indefinite" nodeType="mainSeq">
                <p:childTnLst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rafik 4" descr="Ein Bild, das Elektronik, Computerhardware, Computerkomponenten, Elektronisches Gerät enthält.&#10;&#10;Automatisch generierte Beschreibung"/>
          <p:cNvPicPr/>
          <p:nvPr/>
        </p:nvPicPr>
        <p:blipFill>
          <a:blip r:embed="rId1"/>
          <a:srcRect l="0" t="71654" r="0" b="-71079"/>
          <a:stretch/>
        </p:blipFill>
        <p:spPr>
          <a:xfrm>
            <a:off x="0" y="-455400"/>
            <a:ext cx="12191400" cy="7312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2" name="Rechteck 6"/>
          <p:cNvSpPr/>
          <p:nvPr/>
        </p:nvSpPr>
        <p:spPr>
          <a:xfrm>
            <a:off x="0" y="-564840"/>
            <a:ext cx="12191400" cy="2198520"/>
          </a:xfrm>
          <a:prstGeom prst="rect">
            <a:avLst/>
          </a:prstGeom>
          <a:solidFill>
            <a:schemeClr val="dk1">
              <a:lumMod val="75000"/>
              <a:lumOff val="2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293" name="Grafik 19" descr=""/>
          <p:cNvPicPr/>
          <p:nvPr/>
        </p:nvPicPr>
        <p:blipFill>
          <a:blip r:embed="rId2"/>
          <a:stretch/>
        </p:blipFill>
        <p:spPr>
          <a:xfrm>
            <a:off x="10764000" y="511488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4" name="Textfeld 21"/>
          <p:cNvSpPr/>
          <p:nvPr/>
        </p:nvSpPr>
        <p:spPr>
          <a:xfrm>
            <a:off x="0" y="131400"/>
            <a:ext cx="1219140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8000" strike="noStrike" u="none">
                <a:solidFill>
                  <a:schemeClr val="lt1"/>
                </a:solidFill>
                <a:uFillTx/>
                <a:latin typeface="Aptos"/>
              </a:rPr>
              <a:t>Raspberry Pi</a:t>
            </a:r>
            <a:r>
              <a:rPr b="1" lang="de-DE" sz="8000" strike="noStrike" u="none">
                <a:solidFill>
                  <a:srgbClr val="ff005a"/>
                </a:solidFill>
                <a:uFillTx/>
                <a:latin typeface="Aptos"/>
              </a:rPr>
              <a:t>?</a:t>
            </a:r>
            <a:endParaRPr b="0" lang="de-DE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5" name="Textfeld 1"/>
          <p:cNvSpPr/>
          <p:nvPr/>
        </p:nvSpPr>
        <p:spPr>
          <a:xfrm>
            <a:off x="312480" y="2171160"/>
            <a:ext cx="9933120" cy="50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1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Raspberry Pi </a:t>
            </a:r>
            <a:r>
              <a:rPr b="0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ist ein Einplatinencomputer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Raspberry Pi Foundation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Ein-Chip-System (</a:t>
            </a:r>
            <a:r>
              <a:rPr b="0" lang="de-DE" sz="3600" strike="noStrike" u="sng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3"/>
              </a:rPr>
              <a:t>SoC</a:t>
            </a:r>
            <a:r>
              <a:rPr b="0" lang="de-DE" sz="3600" strike="noStrike" u="sng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4"/>
              </a:rPr>
              <a:t>)</a:t>
            </a:r>
            <a:r>
              <a:rPr b="0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 mit einer </a:t>
            </a:r>
            <a:r>
              <a:rPr b="0" lang="de-DE" sz="3600" strike="noStrike" u="sng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5"/>
              </a:rPr>
              <a:t>Arm-</a:t>
            </a:r>
            <a:r>
              <a:rPr b="0" lang="de-DE" sz="3600" strike="noStrike" u="sng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  <a:hlinkClick r:id="rId6"/>
              </a:rPr>
              <a:t>CPU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7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1" lang="de-DE" sz="3600" strike="noStrike" u="none">
                <a:solidFill>
                  <a:schemeClr val="lt1"/>
                </a:solidFill>
                <a:uFillTx/>
                <a:latin typeface="Aptos"/>
              </a:rPr>
              <a:t>Einplatinencomputer</a:t>
            </a:r>
            <a:r>
              <a:rPr b="1" lang="de-DE" sz="3600" strike="noStrike" u="none">
                <a:solidFill>
                  <a:srgbClr val="ff005a"/>
                </a:solidFill>
                <a:uFillTx/>
                <a:latin typeface="Aptos"/>
              </a:rPr>
              <a:t>?</a:t>
            </a:r>
            <a:r>
              <a:rPr b="0" lang="de-DE" sz="3600" strike="noStrike" u="none">
                <a:solidFill>
                  <a:srgbClr val="bc1142"/>
                </a:solidFill>
                <a:uFillTx/>
                <a:latin typeface="Aptos"/>
              </a:rPr>
              <a:t> 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3" dur="indefinite" restart="never" nodeType="tmRoot">
          <p:childTnLst>
            <p:seq>
              <p:cTn id="204" dur="indefinite" nodeType="mainSeq">
                <p:childTnLst>
                  <p:par>
                    <p:cTn id="205" fill="hold">
                      <p:stCondLst>
                        <p:cond delay="0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9" dur="1000" fill="hold"/>
                                        <p:tgtEl>
                                          <p:spTgt spid="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0" dur="1000" fill="hold"/>
                                        <p:tgtEl>
                                          <p:spTgt spid="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11" dur="1000"/>
                                        <p:tgtEl>
                                          <p:spTgt spid="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rafik 4" descr="Ein Bild, das Elektronik, Computerhardware, Computerkomponenten, Elektronisches Gerät enthält.&#10;&#10;Automatisch generierte Beschreibung"/>
          <p:cNvPicPr/>
          <p:nvPr/>
        </p:nvPicPr>
        <p:blipFill>
          <a:blip r:embed="rId1"/>
          <a:srcRect l="0" t="71654" r="0" b="-71079"/>
          <a:stretch/>
        </p:blipFill>
        <p:spPr>
          <a:xfrm>
            <a:off x="0" y="-455400"/>
            <a:ext cx="12191400" cy="7312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7" name="Rechteck 6"/>
          <p:cNvSpPr/>
          <p:nvPr/>
        </p:nvSpPr>
        <p:spPr>
          <a:xfrm>
            <a:off x="0" y="-564840"/>
            <a:ext cx="12191400" cy="2198520"/>
          </a:xfrm>
          <a:prstGeom prst="rect">
            <a:avLst/>
          </a:prstGeom>
          <a:solidFill>
            <a:schemeClr val="dk1">
              <a:lumMod val="75000"/>
              <a:lumOff val="25000"/>
              <a:alpha val="3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298" name="Grafik 19" descr=""/>
          <p:cNvPicPr/>
          <p:nvPr/>
        </p:nvPicPr>
        <p:blipFill>
          <a:blip r:embed="rId2"/>
          <a:stretch/>
        </p:blipFill>
        <p:spPr>
          <a:xfrm>
            <a:off x="10485000" y="12600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9" name="Textfeld 21"/>
          <p:cNvSpPr/>
          <p:nvPr/>
        </p:nvSpPr>
        <p:spPr>
          <a:xfrm>
            <a:off x="0" y="125640"/>
            <a:ext cx="10794240" cy="252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8000" strike="noStrike" u="none">
                <a:solidFill>
                  <a:schemeClr val="lt1"/>
                </a:solidFill>
                <a:uFillTx/>
                <a:latin typeface="Aptos"/>
              </a:rPr>
              <a:t>Einplatinencomputer</a:t>
            </a:r>
            <a:r>
              <a:rPr b="1" lang="de-DE" sz="8000" strike="noStrike" u="none">
                <a:solidFill>
                  <a:srgbClr val="ff005a"/>
                </a:solidFill>
                <a:uFillTx/>
                <a:latin typeface="Aptos"/>
              </a:rPr>
              <a:t>?</a:t>
            </a:r>
            <a:endParaRPr b="0" lang="de-DE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0" name="Pfeil: Fünfeck 11"/>
          <p:cNvSpPr/>
          <p:nvPr/>
        </p:nvSpPr>
        <p:spPr>
          <a:xfrm rot="10800000">
            <a:off x="1218528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01" name="Pfeil: Fünfeck 13"/>
          <p:cNvSpPr/>
          <p:nvPr/>
        </p:nvSpPr>
        <p:spPr>
          <a:xfrm rot="10800000">
            <a:off x="1259136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02" name="Pfeil: Fünfeck 14"/>
          <p:cNvSpPr/>
          <p:nvPr/>
        </p:nvSpPr>
        <p:spPr>
          <a:xfrm rot="10800000">
            <a:off x="1299780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03" name="Pfeil: Fünfeck 15"/>
          <p:cNvSpPr/>
          <p:nvPr/>
        </p:nvSpPr>
        <p:spPr>
          <a:xfrm rot="10800000">
            <a:off x="1340424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04" name="Pfeil: Fünfeck 16"/>
          <p:cNvSpPr/>
          <p:nvPr/>
        </p:nvSpPr>
        <p:spPr>
          <a:xfrm rot="10800000">
            <a:off x="1381068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05" name="Pfeil: Fünfeck 17"/>
          <p:cNvSpPr/>
          <p:nvPr/>
        </p:nvSpPr>
        <p:spPr>
          <a:xfrm rot="10800000">
            <a:off x="1421712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06" name="Pfeil: Fünfeck 18"/>
          <p:cNvSpPr/>
          <p:nvPr/>
        </p:nvSpPr>
        <p:spPr>
          <a:xfrm rot="10800000">
            <a:off x="1462356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307" name="Grafik 25" descr="Ein Bild, das Text, Elektronik, Computer, Computerkomponenten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14958360" y="2797920"/>
            <a:ext cx="3621960" cy="271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8" name="Textfeld 1"/>
          <p:cNvSpPr/>
          <p:nvPr/>
        </p:nvSpPr>
        <p:spPr>
          <a:xfrm>
            <a:off x="-386640" y="2360160"/>
            <a:ext cx="6702120" cy="32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Einzelne Leiterplatte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Mikroprozessor, Speicher, I/O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kompakte Größe 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geringer Energieverbrauch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rafik 4" descr="Ein Bild, das Elektronik, Computerhardware, Computerkomponenten, Elektronisches Gerät enthält.&#10;&#10;Automatisch generierte Beschreibung"/>
          <p:cNvPicPr/>
          <p:nvPr/>
        </p:nvPicPr>
        <p:blipFill>
          <a:blip r:embed="rId1"/>
          <a:srcRect l="0" t="71654" r="0" b="-71079"/>
          <a:stretch/>
        </p:blipFill>
        <p:spPr>
          <a:xfrm>
            <a:off x="0" y="-455400"/>
            <a:ext cx="12191400" cy="7312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0" name="Rechteck 6"/>
          <p:cNvSpPr/>
          <p:nvPr/>
        </p:nvSpPr>
        <p:spPr>
          <a:xfrm>
            <a:off x="0" y="-564840"/>
            <a:ext cx="12191400" cy="2198520"/>
          </a:xfrm>
          <a:prstGeom prst="rect">
            <a:avLst/>
          </a:prstGeom>
          <a:solidFill>
            <a:schemeClr val="dk1">
              <a:lumMod val="75000"/>
              <a:lumOff val="2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311" name="Grafik 19" descr=""/>
          <p:cNvPicPr/>
          <p:nvPr/>
        </p:nvPicPr>
        <p:blipFill>
          <a:blip r:embed="rId2"/>
          <a:stretch/>
        </p:blipFill>
        <p:spPr>
          <a:xfrm>
            <a:off x="10485000" y="12600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2" name="Textfeld 21"/>
          <p:cNvSpPr/>
          <p:nvPr/>
        </p:nvSpPr>
        <p:spPr>
          <a:xfrm>
            <a:off x="0" y="125640"/>
            <a:ext cx="10794240" cy="252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8000" strike="noStrike" u="none">
                <a:solidFill>
                  <a:schemeClr val="lt1"/>
                </a:solidFill>
                <a:uFillTx/>
                <a:latin typeface="Aptos"/>
              </a:rPr>
              <a:t>Einplatinencomputer</a:t>
            </a:r>
            <a:r>
              <a:rPr b="1" lang="de-DE" sz="8000" strike="noStrike" u="none">
                <a:solidFill>
                  <a:srgbClr val="ff005a"/>
                </a:solidFill>
                <a:uFillTx/>
                <a:latin typeface="Aptos"/>
              </a:rPr>
              <a:t>?</a:t>
            </a:r>
            <a:endParaRPr b="0" lang="de-DE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3" name="Pfeil: Fünfeck 11"/>
          <p:cNvSpPr/>
          <p:nvPr/>
        </p:nvSpPr>
        <p:spPr>
          <a:xfrm rot="10800000">
            <a:off x="537804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14" name="Pfeil: Fünfeck 13"/>
          <p:cNvSpPr/>
          <p:nvPr/>
        </p:nvSpPr>
        <p:spPr>
          <a:xfrm rot="10800000">
            <a:off x="578448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15" name="Pfeil: Fünfeck 14"/>
          <p:cNvSpPr/>
          <p:nvPr/>
        </p:nvSpPr>
        <p:spPr>
          <a:xfrm rot="10800000">
            <a:off x="619056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16" name="Pfeil: Fünfeck 15"/>
          <p:cNvSpPr/>
          <p:nvPr/>
        </p:nvSpPr>
        <p:spPr>
          <a:xfrm rot="10800000">
            <a:off x="659700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17" name="Pfeil: Fünfeck 16"/>
          <p:cNvSpPr/>
          <p:nvPr/>
        </p:nvSpPr>
        <p:spPr>
          <a:xfrm rot="10800000">
            <a:off x="700344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18" name="Pfeil: Fünfeck 17"/>
          <p:cNvSpPr/>
          <p:nvPr/>
        </p:nvSpPr>
        <p:spPr>
          <a:xfrm rot="10800000">
            <a:off x="740988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19" name="Pfeil: Fünfeck 18"/>
          <p:cNvSpPr/>
          <p:nvPr/>
        </p:nvSpPr>
        <p:spPr>
          <a:xfrm rot="10800000">
            <a:off x="781632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320" name="Grafik 25" descr="Ein Bild, das Text, Elektronik, Computer, Computerkomponenten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151480" y="2797920"/>
            <a:ext cx="3621960" cy="2716200"/>
          </a:xfrm>
          <a:prstGeom prst="rect">
            <a:avLst/>
          </a:prstGeom>
          <a:noFill/>
          <a:ln w="0">
            <a:noFill/>
          </a:ln>
          <a:effectLst>
            <a:outerShdw dist="37674" dir="2700000" blurRad="124920" rotWithShape="0">
              <a:srgbClr val="000000">
                <a:alpha val="40000"/>
              </a:srgbClr>
            </a:outerShdw>
          </a:effectLst>
        </p:spPr>
      </p:pic>
      <p:sp>
        <p:nvSpPr>
          <p:cNvPr id="321" name="Textfeld 1"/>
          <p:cNvSpPr/>
          <p:nvPr/>
        </p:nvSpPr>
        <p:spPr>
          <a:xfrm>
            <a:off x="-386640" y="2360160"/>
            <a:ext cx="6702120" cy="32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3200" strike="noStrike" u="none">
                <a:solidFill>
                  <a:schemeClr val="lt1"/>
                </a:solidFill>
                <a:uFillTx/>
                <a:latin typeface="Aptos"/>
              </a:rPr>
              <a:t>Einzelne Leiterplatte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Mikroprozessor, Speicher, I/O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kompakte Größe 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geringer Energieverbrauch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transition spd="slow">
    <p:fade/>
  </p:transition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rafik 4" descr="Ein Bild, das Elektronik, Computerhardware, Computerkomponenten, Elektronisches Gerät enthält.&#10;&#10;Automatisch generierte Beschreibung"/>
          <p:cNvPicPr/>
          <p:nvPr/>
        </p:nvPicPr>
        <p:blipFill>
          <a:blip r:embed="rId1"/>
          <a:srcRect l="0" t="71654" r="0" b="-71079"/>
          <a:stretch/>
        </p:blipFill>
        <p:spPr>
          <a:xfrm>
            <a:off x="0" y="-455400"/>
            <a:ext cx="12191400" cy="7312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3" name="Rechteck 6"/>
          <p:cNvSpPr/>
          <p:nvPr/>
        </p:nvSpPr>
        <p:spPr>
          <a:xfrm>
            <a:off x="0" y="-564840"/>
            <a:ext cx="12191400" cy="2198520"/>
          </a:xfrm>
          <a:prstGeom prst="rect">
            <a:avLst/>
          </a:prstGeom>
          <a:solidFill>
            <a:schemeClr val="dk1">
              <a:lumMod val="75000"/>
              <a:lumOff val="2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324" name="Grafik 19" descr=""/>
          <p:cNvPicPr/>
          <p:nvPr/>
        </p:nvPicPr>
        <p:blipFill>
          <a:blip r:embed="rId2"/>
          <a:stretch/>
        </p:blipFill>
        <p:spPr>
          <a:xfrm>
            <a:off x="10485000" y="12600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5" name="Textfeld 21"/>
          <p:cNvSpPr/>
          <p:nvPr/>
        </p:nvSpPr>
        <p:spPr>
          <a:xfrm>
            <a:off x="0" y="125640"/>
            <a:ext cx="10794240" cy="252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8000" strike="noStrike" u="none">
                <a:solidFill>
                  <a:schemeClr val="lt1"/>
                </a:solidFill>
                <a:uFillTx/>
                <a:latin typeface="Aptos"/>
              </a:rPr>
              <a:t>Einplatinencomputer</a:t>
            </a:r>
            <a:r>
              <a:rPr b="1" lang="de-DE" sz="8000" strike="noStrike" u="none">
                <a:solidFill>
                  <a:srgbClr val="ff005a"/>
                </a:solidFill>
                <a:uFillTx/>
                <a:latin typeface="Aptos"/>
              </a:rPr>
              <a:t>?</a:t>
            </a:r>
            <a:endParaRPr b="0" lang="de-DE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26" name="Pfeil: Fünfeck 11"/>
          <p:cNvSpPr/>
          <p:nvPr/>
        </p:nvSpPr>
        <p:spPr>
          <a:xfrm rot="10800000">
            <a:off x="537804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27" name="Pfeil: Fünfeck 13"/>
          <p:cNvSpPr/>
          <p:nvPr/>
        </p:nvSpPr>
        <p:spPr>
          <a:xfrm rot="10800000">
            <a:off x="578448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28" name="Pfeil: Fünfeck 14"/>
          <p:cNvSpPr/>
          <p:nvPr/>
        </p:nvSpPr>
        <p:spPr>
          <a:xfrm rot="10800000">
            <a:off x="619056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29" name="Pfeil: Fünfeck 15"/>
          <p:cNvSpPr/>
          <p:nvPr/>
        </p:nvSpPr>
        <p:spPr>
          <a:xfrm rot="10800000">
            <a:off x="659700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30" name="Pfeil: Fünfeck 16"/>
          <p:cNvSpPr/>
          <p:nvPr/>
        </p:nvSpPr>
        <p:spPr>
          <a:xfrm rot="10800000">
            <a:off x="700344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31" name="Pfeil: Fünfeck 17"/>
          <p:cNvSpPr/>
          <p:nvPr/>
        </p:nvSpPr>
        <p:spPr>
          <a:xfrm rot="10800000">
            <a:off x="740988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32" name="Pfeil: Fünfeck 18"/>
          <p:cNvSpPr/>
          <p:nvPr/>
        </p:nvSpPr>
        <p:spPr>
          <a:xfrm rot="10800000">
            <a:off x="781632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33" name="Textfeld 1"/>
          <p:cNvSpPr/>
          <p:nvPr/>
        </p:nvSpPr>
        <p:spPr>
          <a:xfrm>
            <a:off x="-386640" y="2360160"/>
            <a:ext cx="6702120" cy="32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3200" strike="noStrike" u="none">
                <a:solidFill>
                  <a:schemeClr val="lt1"/>
                </a:solidFill>
                <a:uFillTx/>
                <a:latin typeface="Aptos"/>
              </a:rPr>
              <a:t>Einzelne Leiterplatte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3200" strike="noStrike" u="none">
                <a:solidFill>
                  <a:schemeClr val="lt1"/>
                </a:solidFill>
                <a:uFillTx/>
                <a:latin typeface="Aptos"/>
              </a:rPr>
              <a:t>Mikroprozessor, Speicher, I/O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kompakte Größe 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geringer Energieverbrauch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34" name="Grafik 8" descr="Ein Bild, das Text, Elektronik, Computer, Computerkomponenten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151480" y="2797920"/>
            <a:ext cx="3621960" cy="2716200"/>
          </a:xfrm>
          <a:prstGeom prst="rect">
            <a:avLst/>
          </a:prstGeom>
          <a:noFill/>
          <a:ln w="0">
            <a:noFill/>
          </a:ln>
          <a:effectLst>
            <a:outerShdw dist="37674" dir="2700000" blurRad="124920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rafik 4" descr="Ein Bild, das Elektronik, Computerhardware, Computerkomponenten, Elektronisches Gerät enthält.&#10;&#10;Automatisch generierte Beschreibung"/>
          <p:cNvPicPr/>
          <p:nvPr/>
        </p:nvPicPr>
        <p:blipFill>
          <a:blip r:embed="rId1"/>
          <a:srcRect l="0" t="71654" r="0" b="-71079"/>
          <a:stretch/>
        </p:blipFill>
        <p:spPr>
          <a:xfrm>
            <a:off x="0" y="-455400"/>
            <a:ext cx="12191400" cy="7312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6" name="Rechteck 6"/>
          <p:cNvSpPr/>
          <p:nvPr/>
        </p:nvSpPr>
        <p:spPr>
          <a:xfrm>
            <a:off x="0" y="-564840"/>
            <a:ext cx="12191400" cy="2198520"/>
          </a:xfrm>
          <a:prstGeom prst="rect">
            <a:avLst/>
          </a:prstGeom>
          <a:solidFill>
            <a:schemeClr val="dk1">
              <a:lumMod val="75000"/>
              <a:lumOff val="2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337" name="Grafik 19" descr=""/>
          <p:cNvPicPr/>
          <p:nvPr/>
        </p:nvPicPr>
        <p:blipFill>
          <a:blip r:embed="rId2"/>
          <a:stretch/>
        </p:blipFill>
        <p:spPr>
          <a:xfrm>
            <a:off x="10485000" y="12600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8" name="Textfeld 21"/>
          <p:cNvSpPr/>
          <p:nvPr/>
        </p:nvSpPr>
        <p:spPr>
          <a:xfrm>
            <a:off x="0" y="125640"/>
            <a:ext cx="10794240" cy="252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8000" strike="noStrike" u="none">
                <a:solidFill>
                  <a:schemeClr val="lt1"/>
                </a:solidFill>
                <a:uFillTx/>
                <a:latin typeface="Aptos"/>
              </a:rPr>
              <a:t>Einplatinencomputer</a:t>
            </a:r>
            <a:r>
              <a:rPr b="1" lang="de-DE" sz="8000" strike="noStrike" u="none">
                <a:solidFill>
                  <a:srgbClr val="ff005a"/>
                </a:solidFill>
                <a:uFillTx/>
                <a:latin typeface="Aptos"/>
              </a:rPr>
              <a:t>?</a:t>
            </a:r>
            <a:endParaRPr b="0" lang="de-DE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39" name="Pfeil: Fünfeck 11"/>
          <p:cNvSpPr/>
          <p:nvPr/>
        </p:nvSpPr>
        <p:spPr>
          <a:xfrm rot="10800000">
            <a:off x="537804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40" name="Pfeil: Fünfeck 13"/>
          <p:cNvSpPr/>
          <p:nvPr/>
        </p:nvSpPr>
        <p:spPr>
          <a:xfrm rot="10800000">
            <a:off x="578448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41" name="Pfeil: Fünfeck 14"/>
          <p:cNvSpPr/>
          <p:nvPr/>
        </p:nvSpPr>
        <p:spPr>
          <a:xfrm rot="10800000">
            <a:off x="619056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42" name="Pfeil: Fünfeck 15"/>
          <p:cNvSpPr/>
          <p:nvPr/>
        </p:nvSpPr>
        <p:spPr>
          <a:xfrm rot="10800000">
            <a:off x="659700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43" name="Pfeil: Fünfeck 16"/>
          <p:cNvSpPr/>
          <p:nvPr/>
        </p:nvSpPr>
        <p:spPr>
          <a:xfrm rot="10800000">
            <a:off x="700344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44" name="Pfeil: Fünfeck 17"/>
          <p:cNvSpPr/>
          <p:nvPr/>
        </p:nvSpPr>
        <p:spPr>
          <a:xfrm rot="10800000">
            <a:off x="740988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45" name="Pfeil: Fünfeck 18"/>
          <p:cNvSpPr/>
          <p:nvPr/>
        </p:nvSpPr>
        <p:spPr>
          <a:xfrm rot="10800000">
            <a:off x="781632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46" name="Textfeld 1"/>
          <p:cNvSpPr/>
          <p:nvPr/>
        </p:nvSpPr>
        <p:spPr>
          <a:xfrm>
            <a:off x="-386640" y="2360160"/>
            <a:ext cx="6702120" cy="32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3200" strike="noStrike" u="none">
                <a:solidFill>
                  <a:schemeClr val="lt1"/>
                </a:solidFill>
                <a:uFillTx/>
                <a:latin typeface="Aptos"/>
              </a:rPr>
              <a:t>Einzelne Leiterplatte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3200" strike="noStrike" u="none">
                <a:solidFill>
                  <a:schemeClr val="lt1"/>
                </a:solidFill>
                <a:uFillTx/>
                <a:latin typeface="Aptos"/>
              </a:rPr>
              <a:t>Mikroprozessor, Speicher, I/O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3200" strike="noStrike" u="none">
                <a:solidFill>
                  <a:schemeClr val="lt1"/>
                </a:solidFill>
                <a:uFillTx/>
                <a:latin typeface="Aptos"/>
              </a:rPr>
              <a:t>kompakte Größe 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geringer Energieverbrauch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47" name="Grafik 2" descr="Ein Bild, das Text, Elektronik, Computer, Computerkomponenten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151480" y="2797920"/>
            <a:ext cx="3621960" cy="2716200"/>
          </a:xfrm>
          <a:prstGeom prst="rect">
            <a:avLst/>
          </a:prstGeom>
          <a:noFill/>
          <a:ln w="0">
            <a:noFill/>
          </a:ln>
          <a:effectLst>
            <a:outerShdw dist="37674" dir="2700000" blurRad="124920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rafik 4" descr="Ein Bild, das Elektronik, Computerhardware, Computerkomponenten, Elektronisches Gerät enthält.&#10;&#10;Automatisch generierte Beschreibung"/>
          <p:cNvPicPr/>
          <p:nvPr/>
        </p:nvPicPr>
        <p:blipFill>
          <a:blip r:embed="rId1"/>
          <a:srcRect l="0" t="71654" r="0" b="-71079"/>
          <a:stretch/>
        </p:blipFill>
        <p:spPr>
          <a:xfrm>
            <a:off x="0" y="-455400"/>
            <a:ext cx="12191400" cy="7312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9" name="Rechteck 6"/>
          <p:cNvSpPr/>
          <p:nvPr/>
        </p:nvSpPr>
        <p:spPr>
          <a:xfrm>
            <a:off x="0" y="-564840"/>
            <a:ext cx="12191400" cy="2198520"/>
          </a:xfrm>
          <a:prstGeom prst="rect">
            <a:avLst/>
          </a:prstGeom>
          <a:solidFill>
            <a:schemeClr val="dk1">
              <a:lumMod val="75000"/>
              <a:lumOff val="2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350" name="Grafik 19" descr=""/>
          <p:cNvPicPr/>
          <p:nvPr/>
        </p:nvPicPr>
        <p:blipFill>
          <a:blip r:embed="rId2"/>
          <a:stretch/>
        </p:blipFill>
        <p:spPr>
          <a:xfrm>
            <a:off x="10485000" y="12600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1" name="Textfeld 21"/>
          <p:cNvSpPr/>
          <p:nvPr/>
        </p:nvSpPr>
        <p:spPr>
          <a:xfrm>
            <a:off x="0" y="125640"/>
            <a:ext cx="10794240" cy="252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8000" strike="noStrike" u="none">
                <a:solidFill>
                  <a:schemeClr val="lt1"/>
                </a:solidFill>
                <a:uFillTx/>
                <a:latin typeface="Aptos"/>
              </a:rPr>
              <a:t>Einplatinencomputer</a:t>
            </a:r>
            <a:r>
              <a:rPr b="1" lang="de-DE" sz="8000" strike="noStrike" u="none">
                <a:solidFill>
                  <a:srgbClr val="ff005a"/>
                </a:solidFill>
                <a:uFillTx/>
                <a:latin typeface="Aptos"/>
              </a:rPr>
              <a:t>?</a:t>
            </a:r>
            <a:endParaRPr b="0" lang="de-DE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52" name="Pfeil: Fünfeck 11"/>
          <p:cNvSpPr/>
          <p:nvPr/>
        </p:nvSpPr>
        <p:spPr>
          <a:xfrm rot="10800000">
            <a:off x="537804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53" name="Pfeil: Fünfeck 13"/>
          <p:cNvSpPr/>
          <p:nvPr/>
        </p:nvSpPr>
        <p:spPr>
          <a:xfrm rot="10800000">
            <a:off x="578448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54" name="Pfeil: Fünfeck 14"/>
          <p:cNvSpPr/>
          <p:nvPr/>
        </p:nvSpPr>
        <p:spPr>
          <a:xfrm rot="10800000">
            <a:off x="619056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55" name="Pfeil: Fünfeck 15"/>
          <p:cNvSpPr/>
          <p:nvPr/>
        </p:nvSpPr>
        <p:spPr>
          <a:xfrm rot="10800000">
            <a:off x="659700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56" name="Pfeil: Fünfeck 16"/>
          <p:cNvSpPr/>
          <p:nvPr/>
        </p:nvSpPr>
        <p:spPr>
          <a:xfrm rot="10800000">
            <a:off x="700344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57" name="Pfeil: Fünfeck 17"/>
          <p:cNvSpPr/>
          <p:nvPr/>
        </p:nvSpPr>
        <p:spPr>
          <a:xfrm rot="10800000">
            <a:off x="740988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58" name="Pfeil: Fünfeck 18"/>
          <p:cNvSpPr/>
          <p:nvPr/>
        </p:nvSpPr>
        <p:spPr>
          <a:xfrm rot="10800000">
            <a:off x="7816320" y="1994040"/>
            <a:ext cx="5587200" cy="4533120"/>
          </a:xfrm>
          <a:prstGeom prst="homePlate">
            <a:avLst>
              <a:gd name="adj" fmla="val 32386"/>
            </a:avLst>
          </a:prstGeom>
          <a:solidFill>
            <a:schemeClr val="lt1">
              <a:lumMod val="95000"/>
              <a:alpha val="6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59" name="Textfeld 1"/>
          <p:cNvSpPr/>
          <p:nvPr/>
        </p:nvSpPr>
        <p:spPr>
          <a:xfrm>
            <a:off x="-386640" y="2360160"/>
            <a:ext cx="6702120" cy="32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3200" strike="noStrike" u="none">
                <a:solidFill>
                  <a:schemeClr val="lt1"/>
                </a:solidFill>
                <a:uFillTx/>
                <a:latin typeface="Aptos"/>
              </a:rPr>
              <a:t>Einzelne Leiterplatte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3200" strike="noStrike" u="none">
                <a:solidFill>
                  <a:schemeClr val="lt1"/>
                </a:solidFill>
                <a:uFillTx/>
                <a:latin typeface="Aptos"/>
              </a:rPr>
              <a:t>Mikroprozessor, Speicher, I/O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3200" strike="noStrike" u="none">
                <a:solidFill>
                  <a:schemeClr val="lt1"/>
                </a:solidFill>
                <a:uFillTx/>
                <a:latin typeface="Aptos"/>
              </a:rPr>
              <a:t>kompakte Größe 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3200" strike="noStrike" u="none">
                <a:solidFill>
                  <a:schemeClr val="lt1"/>
                </a:solidFill>
                <a:uFillTx/>
                <a:latin typeface="Aptos"/>
              </a:rPr>
              <a:t>geringer Energieverbrauch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60" name="Grafik 2" descr="Ein Bild, das Text, Elektronik, Computer, Computerkomponenten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151480" y="2797920"/>
            <a:ext cx="3621960" cy="2716200"/>
          </a:xfrm>
          <a:prstGeom prst="rect">
            <a:avLst/>
          </a:prstGeom>
          <a:noFill/>
          <a:ln w="0">
            <a:noFill/>
          </a:ln>
          <a:effectLst>
            <a:outerShdw dist="37674" dir="2700000" blurRad="124920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feld 1"/>
          <p:cNvSpPr/>
          <p:nvPr/>
        </p:nvSpPr>
        <p:spPr>
          <a:xfrm>
            <a:off x="617400" y="2856960"/>
            <a:ext cx="9933120" cy="338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Aptos"/>
              </a:rPr>
              <a:t>Förderung von Studenten und Schüler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Sinkende Anzahl an Informatikstudenten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Günstiger Preis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62" name="Grafik 3" descr="Ein Bild, das Person, Computer, Im Haus, Wand enthält.&#10;&#10;Automatisch generierte Beschreibung"/>
          <p:cNvPicPr/>
          <p:nvPr/>
        </p:nvPicPr>
        <p:blipFill>
          <a:blip r:embed="rId1"/>
          <a:srcRect l="0" t="32741" r="0" b="27730"/>
          <a:stretch/>
        </p:blipFill>
        <p:spPr>
          <a:xfrm>
            <a:off x="0" y="-260640"/>
            <a:ext cx="12292920" cy="192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3" name="Rechteck 5"/>
          <p:cNvSpPr/>
          <p:nvPr/>
        </p:nvSpPr>
        <p:spPr>
          <a:xfrm>
            <a:off x="0" y="-499680"/>
            <a:ext cx="12191400" cy="2156040"/>
          </a:xfrm>
          <a:prstGeom prst="rect">
            <a:avLst/>
          </a:prstGeom>
          <a:solidFill>
            <a:schemeClr val="dk1">
              <a:lumMod val="65000"/>
              <a:lumOff val="35000"/>
              <a:alpha val="3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1" lang="de-DE" sz="1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pic>
        <p:nvPicPr>
          <p:cNvPr id="364" name="Grafik 9" descr=""/>
          <p:cNvPicPr/>
          <p:nvPr/>
        </p:nvPicPr>
        <p:blipFill>
          <a:blip r:embed="rId2"/>
          <a:stretch/>
        </p:blipFill>
        <p:spPr>
          <a:xfrm>
            <a:off x="210960" y="13752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5" name="Textfeld 10"/>
          <p:cNvSpPr/>
          <p:nvPr/>
        </p:nvSpPr>
        <p:spPr>
          <a:xfrm>
            <a:off x="5862600" y="392760"/>
            <a:ext cx="6863760" cy="15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8000" strike="noStrike" u="none">
                <a:solidFill>
                  <a:schemeClr val="lt1"/>
                </a:solidFill>
                <a:uFillTx/>
                <a:latin typeface="Aptos"/>
              </a:rPr>
              <a:t>Hintergrund</a:t>
            </a:r>
            <a:endParaRPr b="0" lang="de-DE" sz="8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feld 21"/>
          <p:cNvSpPr/>
          <p:nvPr/>
        </p:nvSpPr>
        <p:spPr>
          <a:xfrm>
            <a:off x="312480" y="131400"/>
            <a:ext cx="6831720" cy="252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8000" strike="noStrike" u="none">
                <a:solidFill>
                  <a:schemeClr val="lt1"/>
                </a:solidFill>
                <a:uFillTx/>
                <a:latin typeface="Aptos"/>
              </a:rPr>
              <a:t>Hintergrund</a:t>
            </a:r>
            <a:endParaRPr b="0" lang="de-DE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7" name="Textfeld 1"/>
          <p:cNvSpPr/>
          <p:nvPr/>
        </p:nvSpPr>
        <p:spPr>
          <a:xfrm>
            <a:off x="617400" y="2856960"/>
            <a:ext cx="9933120" cy="338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Förderung von Studenten und Schüler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Aptos"/>
              </a:rPr>
              <a:t>Sinkende Anzahl an Informatikstudenten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Günstiger Preis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68" name="Grafik 3" descr="Ein Bild, das Person, Computer, Im Haus, Wand enthält.&#10;&#10;Automatisch generierte Beschreibung"/>
          <p:cNvPicPr/>
          <p:nvPr/>
        </p:nvPicPr>
        <p:blipFill>
          <a:blip r:embed="rId1"/>
          <a:srcRect l="0" t="32741" r="0" b="27730"/>
          <a:stretch/>
        </p:blipFill>
        <p:spPr>
          <a:xfrm>
            <a:off x="0" y="-276840"/>
            <a:ext cx="12292920" cy="192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9" name="Rechteck 5"/>
          <p:cNvSpPr/>
          <p:nvPr/>
        </p:nvSpPr>
        <p:spPr>
          <a:xfrm>
            <a:off x="0" y="-512280"/>
            <a:ext cx="12191400" cy="2156040"/>
          </a:xfrm>
          <a:prstGeom prst="rect">
            <a:avLst/>
          </a:prstGeom>
          <a:solidFill>
            <a:schemeClr val="dk1">
              <a:lumMod val="65000"/>
              <a:lumOff val="35000"/>
              <a:alpha val="5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1" lang="de-DE" sz="1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pic>
        <p:nvPicPr>
          <p:cNvPr id="370" name="Grafik 9" descr=""/>
          <p:cNvPicPr/>
          <p:nvPr/>
        </p:nvPicPr>
        <p:blipFill>
          <a:blip r:embed="rId2"/>
          <a:stretch/>
        </p:blipFill>
        <p:spPr>
          <a:xfrm>
            <a:off x="210960" y="13752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1" name="Textfeld 10"/>
          <p:cNvSpPr/>
          <p:nvPr/>
        </p:nvSpPr>
        <p:spPr>
          <a:xfrm>
            <a:off x="5862600" y="392760"/>
            <a:ext cx="6863760" cy="15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8000" strike="noStrike" u="none">
                <a:solidFill>
                  <a:schemeClr val="lt1"/>
                </a:solidFill>
                <a:uFillTx/>
                <a:latin typeface="Aptos"/>
              </a:rPr>
              <a:t>Hintergrund</a:t>
            </a:r>
            <a:endParaRPr b="0" lang="de-DE" sz="8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feld 21"/>
          <p:cNvSpPr/>
          <p:nvPr/>
        </p:nvSpPr>
        <p:spPr>
          <a:xfrm>
            <a:off x="312480" y="131400"/>
            <a:ext cx="6831720" cy="252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8000" strike="noStrike" u="none">
                <a:solidFill>
                  <a:schemeClr val="lt1"/>
                </a:solidFill>
                <a:uFillTx/>
                <a:latin typeface="Aptos"/>
              </a:rPr>
              <a:t>Hintergrund</a:t>
            </a:r>
            <a:endParaRPr b="0" lang="de-DE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73" name="Textfeld 1"/>
          <p:cNvSpPr/>
          <p:nvPr/>
        </p:nvSpPr>
        <p:spPr>
          <a:xfrm>
            <a:off x="617400" y="2856960"/>
            <a:ext cx="9933120" cy="338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Förderung von Studenten und Schüler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ptos"/>
              </a:rPr>
              <a:t>Sinkende Anzahl an Informatikstudenten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Aptos"/>
              </a:rPr>
              <a:t>Günstiger Preis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74" name="Grafik 3" descr="Ein Bild, das Person, Computer, Im Haus, Wand enthält.&#10;&#10;Automatisch generierte Beschreibung"/>
          <p:cNvPicPr/>
          <p:nvPr/>
        </p:nvPicPr>
        <p:blipFill>
          <a:blip r:embed="rId1"/>
          <a:srcRect l="0" t="32741" r="0" b="27730"/>
          <a:stretch/>
        </p:blipFill>
        <p:spPr>
          <a:xfrm>
            <a:off x="0" y="-276840"/>
            <a:ext cx="12292920" cy="192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5" name="Rechteck 5"/>
          <p:cNvSpPr/>
          <p:nvPr/>
        </p:nvSpPr>
        <p:spPr>
          <a:xfrm>
            <a:off x="0" y="-512280"/>
            <a:ext cx="12191400" cy="2156040"/>
          </a:xfrm>
          <a:prstGeom prst="rect">
            <a:avLst/>
          </a:prstGeom>
          <a:solidFill>
            <a:schemeClr val="dk1">
              <a:lumMod val="65000"/>
              <a:lumOff val="35000"/>
              <a:alpha val="5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1" lang="de-DE" sz="1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pic>
        <p:nvPicPr>
          <p:cNvPr id="376" name="Grafik 9" descr=""/>
          <p:cNvPicPr/>
          <p:nvPr/>
        </p:nvPicPr>
        <p:blipFill>
          <a:blip r:embed="rId2"/>
          <a:stretch/>
        </p:blipFill>
        <p:spPr>
          <a:xfrm>
            <a:off x="210960" y="13752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7" name="Textfeld 10"/>
          <p:cNvSpPr/>
          <p:nvPr/>
        </p:nvSpPr>
        <p:spPr>
          <a:xfrm>
            <a:off x="5862600" y="392760"/>
            <a:ext cx="6863760" cy="15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8000" strike="noStrike" u="none">
                <a:solidFill>
                  <a:schemeClr val="lt1"/>
                </a:solidFill>
                <a:uFillTx/>
                <a:latin typeface="Aptos"/>
              </a:rPr>
              <a:t>Hintergrund</a:t>
            </a:r>
            <a:endParaRPr b="0" lang="de-DE" sz="8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2" dur="indefinite" restart="never" nodeType="tmRoot">
          <p:childTnLst>
            <p:seq>
              <p:cTn id="213" dur="indefinite" nodeType="mainSeq">
                <p:childTnLst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0.03009 C 0.01484 -0.03426 0.02708 -0.09862 0.03854 -0.08658 C 0.05 -0.07454 0.06146 0.09166 0.07136 0.10231 C 0.08125 0.11296 0.08568 -0.03982 0.09792 -0.02269 C 0.11016 -0.00556 0.1138 0.2574 0.14479 0.20509 C 0.17578 0.15277 0.25443 -0.24283 0.28372 -0.33658 E">
                                      <p:cBhvr>
                                        <p:cTn id="217" dur="3000" fill="hold"/>
                                        <p:tgtEl>
                                          <p:spTgt spid="376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rafik 4" descr="Ein Bild, das Elektronik, Computerkomponenten, Computerhardware, Elektronisches Bauteil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-622440" y="0"/>
            <a:ext cx="1371528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9" name="Rechteck 5"/>
          <p:cNvSpPr/>
          <p:nvPr/>
        </p:nvSpPr>
        <p:spPr>
          <a:xfrm>
            <a:off x="-165240" y="-146160"/>
            <a:ext cx="12521520" cy="7149240"/>
          </a:xfrm>
          <a:prstGeom prst="rect">
            <a:avLst/>
          </a:prstGeom>
          <a:solidFill>
            <a:schemeClr val="dk1">
              <a:lumMod val="65000"/>
              <a:lumOff val="35000"/>
              <a:alpha val="43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80" name="Rechteck 7"/>
          <p:cNvSpPr/>
          <p:nvPr/>
        </p:nvSpPr>
        <p:spPr>
          <a:xfrm>
            <a:off x="-165240" y="0"/>
            <a:ext cx="12521520" cy="1726560"/>
          </a:xfrm>
          <a:prstGeom prst="rect">
            <a:avLst/>
          </a:prstGeom>
          <a:solidFill>
            <a:schemeClr val="dk1">
              <a:lumMod val="85000"/>
              <a:lumOff val="15000"/>
              <a:alpha val="58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81" name="Textfeld 8"/>
          <p:cNvSpPr/>
          <p:nvPr/>
        </p:nvSpPr>
        <p:spPr>
          <a:xfrm>
            <a:off x="726840" y="201960"/>
            <a:ext cx="475704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8000" strike="noStrike" u="none">
                <a:solidFill>
                  <a:schemeClr val="lt1"/>
                </a:solidFill>
                <a:uFillTx/>
                <a:latin typeface="Century Gothic"/>
              </a:rPr>
              <a:t>Varianten</a:t>
            </a:r>
            <a:endParaRPr b="0" lang="de-DE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82" name="Grafik 9" descr=""/>
          <p:cNvPicPr/>
          <p:nvPr/>
        </p:nvPicPr>
        <p:blipFill>
          <a:blip r:embed="rId2"/>
          <a:stretch/>
        </p:blipFill>
        <p:spPr>
          <a:xfrm>
            <a:off x="5985720" y="20232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3" name="Pfeil: Fünfeck 27"/>
          <p:cNvSpPr/>
          <p:nvPr/>
        </p:nvSpPr>
        <p:spPr>
          <a:xfrm>
            <a:off x="-877572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84" name="Pfeil: Fünfeck 33"/>
          <p:cNvSpPr/>
          <p:nvPr/>
        </p:nvSpPr>
        <p:spPr>
          <a:xfrm>
            <a:off x="-916092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85" name="Pfeil: Fünfeck 34"/>
          <p:cNvSpPr/>
          <p:nvPr/>
        </p:nvSpPr>
        <p:spPr>
          <a:xfrm>
            <a:off x="-954648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86" name="Pfeil: Fünfeck 35"/>
          <p:cNvSpPr/>
          <p:nvPr/>
        </p:nvSpPr>
        <p:spPr>
          <a:xfrm>
            <a:off x="-993168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87" name="Pfeil: Fünfeck 36"/>
          <p:cNvSpPr/>
          <p:nvPr/>
        </p:nvSpPr>
        <p:spPr>
          <a:xfrm>
            <a:off x="-1031724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88" name="Pfeil: Fünfeck 37"/>
          <p:cNvSpPr/>
          <p:nvPr/>
        </p:nvSpPr>
        <p:spPr>
          <a:xfrm>
            <a:off x="-1070244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89" name="Textfeld 38"/>
          <p:cNvSpPr/>
          <p:nvPr/>
        </p:nvSpPr>
        <p:spPr>
          <a:xfrm>
            <a:off x="-7373160" y="2292120"/>
            <a:ext cx="4964400" cy="39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de-DE" sz="3600" strike="noStrike" u="none">
                <a:solidFill>
                  <a:schemeClr val="dk1"/>
                </a:solidFill>
                <a:uFillTx/>
                <a:latin typeface="Aptos"/>
              </a:rPr>
              <a:t>Raspberry Pi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de-DE" sz="3200" strike="noStrike" u="none">
                <a:solidFill>
                  <a:schemeClr val="dk1"/>
                </a:solidFill>
                <a:uFillTx/>
                <a:latin typeface="Aptos"/>
              </a:rPr>
              <a:t>Leistungsstärker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de-DE" sz="3200" strike="noStrike" u="none">
                <a:solidFill>
                  <a:schemeClr val="dk1"/>
                </a:solidFill>
                <a:uFillTx/>
                <a:latin typeface="Aptos"/>
              </a:rPr>
              <a:t>Mehr I/O</a:t>
            </a:r>
            <a:br>
              <a:rPr sz="3200"/>
            </a:br>
            <a:r>
              <a:rPr b="1" lang="de-DE" sz="3200" strike="noStrike" u="none">
                <a:solidFill>
                  <a:schemeClr val="dk1"/>
                </a:solidFill>
                <a:uFillTx/>
                <a:latin typeface="Aptos"/>
              </a:rPr>
              <a:t> 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de-DE" sz="3600" strike="noStrike" u="none">
                <a:solidFill>
                  <a:schemeClr val="dk1"/>
                </a:solidFill>
                <a:uFillTx/>
                <a:latin typeface="Aptos"/>
              </a:rPr>
              <a:t>Raspberry Pi Zero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028880" indent="-5716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de-DE" sz="3200" strike="noStrike" u="none">
                <a:solidFill>
                  <a:schemeClr val="dk1"/>
                </a:solidFill>
                <a:uFillTx/>
                <a:latin typeface="Aptos"/>
              </a:rPr>
              <a:t>kleiner 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028880" indent="-5716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de-DE" sz="3200" strike="noStrike" u="none">
                <a:solidFill>
                  <a:schemeClr val="dk1"/>
                </a:solidFill>
                <a:uFillTx/>
                <a:latin typeface="Aptos"/>
              </a:rPr>
              <a:t>kostengünstiger</a:t>
            </a:r>
            <a:r>
              <a:rPr b="1" lang="de-DE" sz="3600" strike="noStrike" u="none">
                <a:solidFill>
                  <a:schemeClr val="dk1"/>
                </a:solidFill>
                <a:uFillTx/>
                <a:latin typeface="Aptos"/>
              </a:rPr>
              <a:t> 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8" dur="indefinite" restart="never" nodeType="tmRoot">
          <p:childTnLst>
            <p:seq>
              <p:cTn id="219" dur="indefinite" nodeType="mainSeq">
                <p:childTnLst>
                  <p:par>
                    <p:cTn id="220" fill="hold">
                      <p:stCondLst>
                        <p:cond delay="0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nodeType="with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5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6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str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7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8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9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0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1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2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3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4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5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6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7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18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9" name="Textfeld 4"/>
          <p:cNvSpPr/>
          <p:nvPr/>
        </p:nvSpPr>
        <p:spPr>
          <a:xfrm>
            <a:off x="296280" y="1404360"/>
            <a:ext cx="5319000" cy="511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Analysephase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rafik 4" descr="Ein Bild, das Elektronik, Computerkomponenten, Computerhardware, Elektronisches Bauteil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-622440" y="0"/>
            <a:ext cx="1371528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1" name="Rechteck 5"/>
          <p:cNvSpPr/>
          <p:nvPr/>
        </p:nvSpPr>
        <p:spPr>
          <a:xfrm>
            <a:off x="-165240" y="-146160"/>
            <a:ext cx="12521520" cy="7149240"/>
          </a:xfrm>
          <a:prstGeom prst="rect">
            <a:avLst/>
          </a:prstGeom>
          <a:solidFill>
            <a:schemeClr val="dk1">
              <a:lumMod val="65000"/>
              <a:lumOff val="35000"/>
              <a:alpha val="43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92" name="Rechteck 7"/>
          <p:cNvSpPr/>
          <p:nvPr/>
        </p:nvSpPr>
        <p:spPr>
          <a:xfrm>
            <a:off x="-165240" y="0"/>
            <a:ext cx="12521520" cy="1726560"/>
          </a:xfrm>
          <a:prstGeom prst="rect">
            <a:avLst/>
          </a:prstGeom>
          <a:solidFill>
            <a:schemeClr val="dk1">
              <a:lumMod val="85000"/>
              <a:lumOff val="15000"/>
              <a:alpha val="58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93" name="Textfeld 8"/>
          <p:cNvSpPr/>
          <p:nvPr/>
        </p:nvSpPr>
        <p:spPr>
          <a:xfrm>
            <a:off x="726840" y="201960"/>
            <a:ext cx="475704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8000" strike="noStrike" u="none">
                <a:solidFill>
                  <a:schemeClr val="lt1"/>
                </a:solidFill>
                <a:uFillTx/>
                <a:latin typeface="Century Gothic"/>
              </a:rPr>
              <a:t>Varianten</a:t>
            </a:r>
            <a:endParaRPr b="0" lang="de-DE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94" name="Grafik 9" descr=""/>
          <p:cNvPicPr/>
          <p:nvPr/>
        </p:nvPicPr>
        <p:blipFill>
          <a:blip r:embed="rId2"/>
          <a:stretch/>
        </p:blipFill>
        <p:spPr>
          <a:xfrm>
            <a:off x="5985720" y="20232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5" name="Pfeil: Fünfeck 27"/>
          <p:cNvSpPr/>
          <p:nvPr/>
        </p:nvSpPr>
        <p:spPr>
          <a:xfrm>
            <a:off x="-20304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96" name="Pfeil: Fünfeck 33"/>
          <p:cNvSpPr/>
          <p:nvPr/>
        </p:nvSpPr>
        <p:spPr>
          <a:xfrm>
            <a:off x="-58860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97" name="Pfeil: Fünfeck 34"/>
          <p:cNvSpPr/>
          <p:nvPr/>
        </p:nvSpPr>
        <p:spPr>
          <a:xfrm>
            <a:off x="-97380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98" name="Pfeil: Fünfeck 35"/>
          <p:cNvSpPr/>
          <p:nvPr/>
        </p:nvSpPr>
        <p:spPr>
          <a:xfrm>
            <a:off x="-135936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399" name="Pfeil: Fünfeck 36"/>
          <p:cNvSpPr/>
          <p:nvPr/>
        </p:nvSpPr>
        <p:spPr>
          <a:xfrm>
            <a:off x="-174456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00" name="Pfeil: Fünfeck 37"/>
          <p:cNvSpPr/>
          <p:nvPr/>
        </p:nvSpPr>
        <p:spPr>
          <a:xfrm>
            <a:off x="-212976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01" name="Textfeld 38"/>
          <p:cNvSpPr/>
          <p:nvPr/>
        </p:nvSpPr>
        <p:spPr>
          <a:xfrm>
            <a:off x="1199520" y="2292120"/>
            <a:ext cx="4964400" cy="39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de-DE" sz="3600" strike="noStrike" u="non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Raspberry Pi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bfbfb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de-DE" sz="3200" strike="noStrike" u="non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Leistungsstärker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bfbfb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de-DE" sz="3200" strike="noStrike" u="non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Mehr I/O</a:t>
            </a:r>
            <a:br>
              <a:rPr sz="3200"/>
            </a:br>
            <a:r>
              <a:rPr b="1" lang="de-DE" sz="3200" strike="noStrike" u="non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 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de-DE" sz="3600" strike="noStrike" u="non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Raspberry Pi Zero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028880" indent="-571680" defTabSz="914400">
              <a:lnSpc>
                <a:spcPct val="100000"/>
              </a:lnSpc>
              <a:buClr>
                <a:srgbClr val="bfbfb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de-DE" sz="3200" strike="noStrike" u="non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kleiner 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028880" indent="-571680" defTabSz="914400">
              <a:lnSpc>
                <a:spcPct val="100000"/>
              </a:lnSpc>
              <a:buClr>
                <a:srgbClr val="bfbfb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de-DE" sz="3200" strike="noStrike" u="non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kostengünstiger</a:t>
            </a:r>
            <a:r>
              <a:rPr b="1" lang="de-DE" sz="3600" strike="noStrike" u="non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 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rafik 4" descr="Ein Bild, das Elektronik, Computerkomponenten, Computerhardware, Elektronisches Bauteil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-622440" y="0"/>
            <a:ext cx="1371528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3" name="Rechteck 5"/>
          <p:cNvSpPr/>
          <p:nvPr/>
        </p:nvSpPr>
        <p:spPr>
          <a:xfrm>
            <a:off x="-165240" y="-146160"/>
            <a:ext cx="12521520" cy="7149240"/>
          </a:xfrm>
          <a:prstGeom prst="rect">
            <a:avLst/>
          </a:prstGeom>
          <a:solidFill>
            <a:schemeClr val="dk1">
              <a:lumMod val="65000"/>
              <a:lumOff val="35000"/>
              <a:alpha val="43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04" name="Rechteck 7"/>
          <p:cNvSpPr/>
          <p:nvPr/>
        </p:nvSpPr>
        <p:spPr>
          <a:xfrm>
            <a:off x="-165240" y="0"/>
            <a:ext cx="12521520" cy="1726560"/>
          </a:xfrm>
          <a:prstGeom prst="rect">
            <a:avLst/>
          </a:prstGeom>
          <a:solidFill>
            <a:schemeClr val="dk1">
              <a:lumMod val="85000"/>
              <a:lumOff val="15000"/>
              <a:alpha val="58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05" name="Textfeld 8"/>
          <p:cNvSpPr/>
          <p:nvPr/>
        </p:nvSpPr>
        <p:spPr>
          <a:xfrm>
            <a:off x="726840" y="201960"/>
            <a:ext cx="475704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8000" strike="noStrike" u="none">
                <a:solidFill>
                  <a:schemeClr val="lt1"/>
                </a:solidFill>
                <a:uFillTx/>
                <a:latin typeface="Century Gothic"/>
              </a:rPr>
              <a:t>Varianten</a:t>
            </a:r>
            <a:endParaRPr b="0" lang="de-DE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06" name="Grafik 9" descr=""/>
          <p:cNvPicPr/>
          <p:nvPr/>
        </p:nvPicPr>
        <p:blipFill>
          <a:blip r:embed="rId2"/>
          <a:stretch/>
        </p:blipFill>
        <p:spPr>
          <a:xfrm>
            <a:off x="5985720" y="20232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7" name="Pfeil: Fünfeck 27"/>
          <p:cNvSpPr/>
          <p:nvPr/>
        </p:nvSpPr>
        <p:spPr>
          <a:xfrm>
            <a:off x="-20304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08" name="Pfeil: Fünfeck 33"/>
          <p:cNvSpPr/>
          <p:nvPr/>
        </p:nvSpPr>
        <p:spPr>
          <a:xfrm>
            <a:off x="-58860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09" name="Pfeil: Fünfeck 34"/>
          <p:cNvSpPr/>
          <p:nvPr/>
        </p:nvSpPr>
        <p:spPr>
          <a:xfrm>
            <a:off x="-97380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10" name="Pfeil: Fünfeck 35"/>
          <p:cNvSpPr/>
          <p:nvPr/>
        </p:nvSpPr>
        <p:spPr>
          <a:xfrm>
            <a:off x="-135936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11" name="Pfeil: Fünfeck 36"/>
          <p:cNvSpPr/>
          <p:nvPr/>
        </p:nvSpPr>
        <p:spPr>
          <a:xfrm>
            <a:off x="-174456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12" name="Pfeil: Fünfeck 37"/>
          <p:cNvSpPr/>
          <p:nvPr/>
        </p:nvSpPr>
        <p:spPr>
          <a:xfrm>
            <a:off x="-212976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13" name="Textfeld 38"/>
          <p:cNvSpPr/>
          <p:nvPr/>
        </p:nvSpPr>
        <p:spPr>
          <a:xfrm>
            <a:off x="1199520" y="2292120"/>
            <a:ext cx="4964400" cy="39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de-DE" sz="3600" strike="noStrike" u="none">
                <a:solidFill>
                  <a:schemeClr val="dk1"/>
                </a:solidFill>
                <a:uFillTx/>
                <a:latin typeface="Aptos"/>
              </a:rPr>
              <a:t>Raspberry Pi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de-DE" sz="3200" strike="noStrike" u="none">
                <a:solidFill>
                  <a:schemeClr val="dk1"/>
                </a:solidFill>
                <a:uFillTx/>
                <a:latin typeface="Aptos"/>
              </a:rPr>
              <a:t>Leistungsstärker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de-DE" sz="3200" strike="noStrike" u="none">
                <a:solidFill>
                  <a:schemeClr val="dk1"/>
                </a:solidFill>
                <a:uFillTx/>
                <a:latin typeface="Aptos"/>
              </a:rPr>
              <a:t>Mehr I/O</a:t>
            </a:r>
            <a:br>
              <a:rPr sz="3200"/>
            </a:br>
            <a:r>
              <a:rPr b="1" lang="de-DE" sz="3200" strike="noStrike" u="none">
                <a:solidFill>
                  <a:schemeClr val="dk1"/>
                </a:solidFill>
                <a:uFillTx/>
                <a:latin typeface="Aptos"/>
              </a:rPr>
              <a:t> 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de-DE" sz="3600" strike="noStrike" u="non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Raspberry Pi Zero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028880" indent="-571680" defTabSz="914400">
              <a:lnSpc>
                <a:spcPct val="100000"/>
              </a:lnSpc>
              <a:buClr>
                <a:srgbClr val="bfbfb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de-DE" sz="3200" strike="noStrike" u="non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kleiner 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028880" indent="-571680" defTabSz="914400">
              <a:lnSpc>
                <a:spcPct val="100000"/>
              </a:lnSpc>
              <a:buClr>
                <a:srgbClr val="bfbfb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de-DE" sz="3200" strike="noStrike" u="non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kostengünstiger</a:t>
            </a:r>
            <a:r>
              <a:rPr b="1" lang="de-DE" sz="3600" strike="noStrike" u="none">
                <a:solidFill>
                  <a:schemeClr val="lt1">
                    <a:lumMod val="65000"/>
                  </a:schemeClr>
                </a:solidFill>
                <a:uFillTx/>
                <a:latin typeface="Aptos"/>
              </a:rPr>
              <a:t> 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rafik 4" descr="Ein Bild, das Elektronik, Computerkomponenten, Computerhardware, Elektronisches Bauteil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-622440" y="0"/>
            <a:ext cx="1371528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5" name="Rechteck 5"/>
          <p:cNvSpPr/>
          <p:nvPr/>
        </p:nvSpPr>
        <p:spPr>
          <a:xfrm>
            <a:off x="-165240" y="-146160"/>
            <a:ext cx="12521520" cy="7149240"/>
          </a:xfrm>
          <a:prstGeom prst="rect">
            <a:avLst/>
          </a:prstGeom>
          <a:solidFill>
            <a:schemeClr val="dk1">
              <a:lumMod val="65000"/>
              <a:lumOff val="35000"/>
              <a:alpha val="43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16" name="Rechteck 7"/>
          <p:cNvSpPr/>
          <p:nvPr/>
        </p:nvSpPr>
        <p:spPr>
          <a:xfrm>
            <a:off x="-165240" y="0"/>
            <a:ext cx="12521520" cy="1726560"/>
          </a:xfrm>
          <a:prstGeom prst="rect">
            <a:avLst/>
          </a:prstGeom>
          <a:solidFill>
            <a:schemeClr val="dk1">
              <a:lumMod val="85000"/>
              <a:lumOff val="15000"/>
              <a:alpha val="58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17" name="Textfeld 8"/>
          <p:cNvSpPr/>
          <p:nvPr/>
        </p:nvSpPr>
        <p:spPr>
          <a:xfrm>
            <a:off x="726840" y="201960"/>
            <a:ext cx="475704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8000" strike="noStrike" u="none">
                <a:solidFill>
                  <a:schemeClr val="lt1"/>
                </a:solidFill>
                <a:uFillTx/>
                <a:latin typeface="Century Gothic"/>
              </a:rPr>
              <a:t>Varianten</a:t>
            </a:r>
            <a:endParaRPr b="0" lang="de-DE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18" name="Grafik 9" descr=""/>
          <p:cNvPicPr/>
          <p:nvPr/>
        </p:nvPicPr>
        <p:blipFill>
          <a:blip r:embed="rId2"/>
          <a:stretch/>
        </p:blipFill>
        <p:spPr>
          <a:xfrm>
            <a:off x="5985720" y="20232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9" name="Pfeil: Fünfeck 27"/>
          <p:cNvSpPr/>
          <p:nvPr/>
        </p:nvSpPr>
        <p:spPr>
          <a:xfrm>
            <a:off x="-20304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20" name="Pfeil: Fünfeck 33"/>
          <p:cNvSpPr/>
          <p:nvPr/>
        </p:nvSpPr>
        <p:spPr>
          <a:xfrm>
            <a:off x="-58860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21" name="Pfeil: Fünfeck 34"/>
          <p:cNvSpPr/>
          <p:nvPr/>
        </p:nvSpPr>
        <p:spPr>
          <a:xfrm>
            <a:off x="-97380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22" name="Pfeil: Fünfeck 35"/>
          <p:cNvSpPr/>
          <p:nvPr/>
        </p:nvSpPr>
        <p:spPr>
          <a:xfrm>
            <a:off x="-135936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23" name="Pfeil: Fünfeck 36"/>
          <p:cNvSpPr/>
          <p:nvPr/>
        </p:nvSpPr>
        <p:spPr>
          <a:xfrm>
            <a:off x="-174456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24" name="Pfeil: Fünfeck 37"/>
          <p:cNvSpPr/>
          <p:nvPr/>
        </p:nvSpPr>
        <p:spPr>
          <a:xfrm>
            <a:off x="-2129760" y="1999440"/>
            <a:ext cx="8603640" cy="4585320"/>
          </a:xfrm>
          <a:prstGeom prst="homePlate">
            <a:avLst>
              <a:gd name="adj" fmla="val 24359"/>
            </a:avLst>
          </a:prstGeom>
          <a:solidFill>
            <a:schemeClr val="lt1">
              <a:lumMod val="95000"/>
              <a:alpha val="62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25" name="Textfeld 38"/>
          <p:cNvSpPr/>
          <p:nvPr/>
        </p:nvSpPr>
        <p:spPr>
          <a:xfrm>
            <a:off x="1199520" y="2292120"/>
            <a:ext cx="4964400" cy="39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de-DE" sz="3600" strike="noStrike" u="non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Raspberry Pi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bfbfb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de-DE" sz="3200" strike="noStrike" u="non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Leistungsstärker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bfbfb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de-DE" sz="3200" strike="noStrike" u="non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Mehr I/O</a:t>
            </a:r>
            <a:br>
              <a:rPr sz="3200"/>
            </a:br>
            <a:r>
              <a:rPr b="1" lang="de-DE" sz="3200" strike="noStrike" u="none">
                <a:solidFill>
                  <a:schemeClr val="lt1">
                    <a:lumMod val="75000"/>
                  </a:schemeClr>
                </a:solidFill>
                <a:uFillTx/>
                <a:latin typeface="Aptos"/>
              </a:rPr>
              <a:t> 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de-DE" sz="3600" strike="noStrike" u="none">
                <a:solidFill>
                  <a:schemeClr val="dk1"/>
                </a:solidFill>
                <a:uFillTx/>
                <a:latin typeface="Aptos"/>
              </a:rPr>
              <a:t>Raspberry Pi Zero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028880" indent="-5716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de-DE" sz="3200" strike="noStrike" u="none">
                <a:solidFill>
                  <a:schemeClr val="dk1"/>
                </a:solidFill>
                <a:uFillTx/>
                <a:latin typeface="Aptos"/>
              </a:rPr>
              <a:t>kleiner </a:t>
            </a:r>
            <a:endParaRPr b="0" lang="de-DE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028880" indent="-5716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de-DE" sz="3200" strike="noStrike" u="none">
                <a:solidFill>
                  <a:schemeClr val="dk1"/>
                </a:solidFill>
                <a:uFillTx/>
                <a:latin typeface="Aptos"/>
              </a:rPr>
              <a:t>kostengünstiger</a:t>
            </a:r>
            <a:r>
              <a:rPr b="1" lang="de-DE" sz="3600" strike="noStrike" u="none">
                <a:solidFill>
                  <a:schemeClr val="lt1">
                    <a:lumMod val="65000"/>
                  </a:schemeClr>
                </a:solidFill>
                <a:uFillTx/>
                <a:latin typeface="Aptos"/>
              </a:rPr>
              <a:t> 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de-DE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rafik 1" descr="Ein Bild, das Elektronik, Computerkomponenten, Computerhardware, Elektronisches Bauteil enthält.&#10;&#10;Automatisch generierte Beschreibung"/>
          <p:cNvPicPr/>
          <p:nvPr/>
        </p:nvPicPr>
        <p:blipFill>
          <a:blip r:embed="rId1"/>
          <a:srcRect l="-383" t="50004" r="383" b="20815"/>
          <a:stretch/>
        </p:blipFill>
        <p:spPr>
          <a:xfrm>
            <a:off x="-626400" y="-274320"/>
            <a:ext cx="13715280" cy="200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7" name="Rechteck 7"/>
          <p:cNvSpPr/>
          <p:nvPr/>
        </p:nvSpPr>
        <p:spPr>
          <a:xfrm>
            <a:off x="-165240" y="0"/>
            <a:ext cx="12521520" cy="1726560"/>
          </a:xfrm>
          <a:prstGeom prst="rect">
            <a:avLst/>
          </a:prstGeom>
          <a:solidFill>
            <a:schemeClr val="dk1">
              <a:lumMod val="85000"/>
              <a:lumOff val="15000"/>
              <a:alpha val="58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trike="noStrike" u="non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428" name="Textfeld 8"/>
          <p:cNvSpPr/>
          <p:nvPr/>
        </p:nvSpPr>
        <p:spPr>
          <a:xfrm>
            <a:off x="218880" y="159120"/>
            <a:ext cx="475704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8000" strike="noStrike" u="none">
                <a:solidFill>
                  <a:schemeClr val="lt1"/>
                </a:solidFill>
                <a:uFillTx/>
                <a:latin typeface="Century Gothic"/>
              </a:rPr>
              <a:t>Varianten</a:t>
            </a:r>
            <a:endParaRPr b="0" lang="de-DE" sz="8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29" name="Grafik 9" descr=""/>
          <p:cNvPicPr/>
          <p:nvPr/>
        </p:nvPicPr>
        <p:blipFill>
          <a:blip r:embed="rId2"/>
          <a:stretch/>
        </p:blipFill>
        <p:spPr>
          <a:xfrm>
            <a:off x="5361120" y="202320"/>
            <a:ext cx="1114920" cy="1407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0" name="Grafik 3" descr=""/>
          <p:cNvPicPr/>
          <p:nvPr/>
        </p:nvPicPr>
        <p:blipFill>
          <a:blip r:embed="rId3"/>
          <a:stretch/>
        </p:blipFill>
        <p:spPr>
          <a:xfrm>
            <a:off x="487080" y="2090520"/>
            <a:ext cx="3239280" cy="215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1" name="Textfeld 10"/>
          <p:cNvSpPr/>
          <p:nvPr/>
        </p:nvSpPr>
        <p:spPr>
          <a:xfrm>
            <a:off x="252360" y="4607640"/>
            <a:ext cx="370872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it-IT" sz="2800" strike="noStrike" u="none">
                <a:solidFill>
                  <a:schemeClr val="lt1"/>
                </a:solidFill>
                <a:uFillTx/>
                <a:latin typeface="Aptos"/>
              </a:rPr>
              <a:t>Raspberry Pi</a:t>
            </a:r>
            <a:endParaRPr b="0" lang="de-DE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32" name="Inhaltsplatzhalter 4" descr=""/>
          <p:cNvPicPr/>
          <p:nvPr/>
        </p:nvPicPr>
        <p:blipFill>
          <a:blip r:embed="rId4"/>
          <a:stretch/>
        </p:blipFill>
        <p:spPr>
          <a:xfrm>
            <a:off x="4971240" y="2709360"/>
            <a:ext cx="3239280" cy="2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3" name="Inhaltsplatzhalter 4" descr=""/>
          <p:cNvPicPr/>
          <p:nvPr/>
        </p:nvPicPr>
        <p:blipFill>
          <a:blip r:embed="rId5"/>
          <a:stretch/>
        </p:blipFill>
        <p:spPr>
          <a:xfrm>
            <a:off x="9455400" y="3189960"/>
            <a:ext cx="2159280" cy="215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4" name="Textfeld 14"/>
          <p:cNvSpPr/>
          <p:nvPr/>
        </p:nvSpPr>
        <p:spPr>
          <a:xfrm>
            <a:off x="4736520" y="5088240"/>
            <a:ext cx="370872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de-DE" sz="2800" strike="noStrike" u="none">
                <a:solidFill>
                  <a:schemeClr val="lt1"/>
                </a:solidFill>
                <a:uFillTx/>
                <a:latin typeface="Aptos"/>
              </a:rPr>
              <a:t>Compute Module </a:t>
            </a:r>
            <a:endParaRPr b="0" lang="de-DE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35" name="Textfeld 16"/>
          <p:cNvSpPr/>
          <p:nvPr/>
        </p:nvSpPr>
        <p:spPr>
          <a:xfrm>
            <a:off x="8637840" y="5611680"/>
            <a:ext cx="355356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l-PL" sz="2800" strike="noStrike" u="none">
                <a:solidFill>
                  <a:schemeClr val="lt1"/>
                </a:solidFill>
                <a:uFillTx/>
                <a:latin typeface="Aptos"/>
              </a:rPr>
              <a:t>Raspberry Pi Zero </a:t>
            </a:r>
            <a:endParaRPr b="0" lang="de-DE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8" dur="indefinite" restart="never" nodeType="tmRoot">
          <p:childTnLst>
            <p:seq>
              <p:cTn id="239" dur="indefinite" nodeType="mainSeq">
                <p:childTnLst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nodeType="click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4" dur="1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5" dur="1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6" dur="13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7" dur="1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nodeType="with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0" dur="1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1" dur="1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2" dur="135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3" dur="1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nodeType="click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8" dur="1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9" dur="1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0" dur="13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1" dur="1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nodeType="with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4" dur="1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5" dur="1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6" dur="13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7" dur="1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nodeType="click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2" dur="1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3" dur="1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4" dur="13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5" dur="1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6" nodeType="with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8" dur="1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9" dur="1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0" dur="135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1" dur="1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fik 9" descr="Ein Bild, das Kreis, Schrift, Screenshot, Grafik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1" name="Textfeld 94"/>
          <p:cNvSpPr/>
          <p:nvPr/>
        </p:nvSpPr>
        <p:spPr>
          <a:xfrm>
            <a:off x="550080" y="668520"/>
            <a:ext cx="62892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de-DE" sz="4800" strike="noStrike" u="non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Planung</a:t>
            </a: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122" name="Tabelle 3"/>
          <p:cNvGraphicFramePr/>
          <p:nvPr/>
        </p:nvGraphicFramePr>
        <p:xfrm>
          <a:off x="1450800" y="3324240"/>
          <a:ext cx="9798840" cy="2865960"/>
        </p:xfrm>
        <a:graphic>
          <a:graphicData uri="http://schemas.openxmlformats.org/drawingml/2006/table">
            <a:tbl>
              <a:tblPr/>
              <a:tblGrid>
                <a:gridCol w="4899600"/>
                <a:gridCol w="4899600"/>
              </a:tblGrid>
              <a:tr h="572760">
                <a:tc>
                  <a:txBody>
                    <a:bodyPr lIns="68400" rIns="6840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28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Projektphase</a:t>
                      </a:r>
                      <a:endParaRPr b="0" lang="de-DE" sz="2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28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Aufwand in Stunden</a:t>
                      </a:r>
                      <a:endParaRPr b="0" lang="de-DE" sz="2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572760">
                <a:tc>
                  <a:txBody>
                    <a:bodyPr lIns="68400" rIns="6840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2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Entwurf</a:t>
                      </a:r>
                      <a:endParaRPr b="0" lang="de-DE" sz="2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2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12</a:t>
                      </a:r>
                      <a:endParaRPr b="0" lang="de-DE" sz="2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572760">
                <a:tc>
                  <a:txBody>
                    <a:bodyPr lIns="68400" rIns="6840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2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Implementierung</a:t>
                      </a:r>
                      <a:endParaRPr b="0" lang="de-DE" sz="2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2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42</a:t>
                      </a:r>
                      <a:endParaRPr b="0" lang="de-DE" sz="2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572760">
                <a:tc>
                  <a:txBody>
                    <a:bodyPr lIns="68400" rIns="6840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2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Qualitätssicherung</a:t>
                      </a:r>
                      <a:endParaRPr b="0" lang="de-DE" sz="2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2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6</a:t>
                      </a:r>
                      <a:endParaRPr b="0" lang="de-DE" sz="2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572760">
                <a:tc>
                  <a:txBody>
                    <a:bodyPr lIns="68400" rIns="6840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1" lang="de-DE" sz="2400" strike="noStrike" u="non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Dokumentation</a:t>
                      </a:r>
                      <a:endParaRPr b="0" lang="de-DE" sz="2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b="0" lang="de-DE" sz="2400" strike="noStrike" u="non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20</a:t>
                      </a:r>
                      <a:endParaRPr b="0" lang="de-DE" sz="24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3" name="Textfeld 4"/>
          <p:cNvSpPr/>
          <p:nvPr/>
        </p:nvSpPr>
        <p:spPr>
          <a:xfrm>
            <a:off x="2200320" y="2294640"/>
            <a:ext cx="83656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3600" strike="noStrike" u="none">
                <a:solidFill>
                  <a:schemeClr val="lt1"/>
                </a:solidFill>
                <a:uFillTx/>
                <a:latin typeface="Century Gothic"/>
              </a:rPr>
              <a:t>Aufwandsplanung zu den Projektphasen</a:t>
            </a:r>
            <a:endParaRPr b="0" lang="de-DE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Application>LibreOffice/24.8.4.2$Windows_X86_64 LibreOffice_project/bb3cfa12c7b1bf994ecc5649a80400d06cd71002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2024-03-06T08:10:14Z</dcterms:created>
  <dc:creator>Jihye Lee</dc:creator>
  <dc:description/>
  <dc:language>de-DE</dc:language>
  <cp:lastModifiedBy/>
  <dcterms:modified xsi:type="dcterms:W3CDTF">2025-02-05T20:34:54Z</dcterms:modified>
  <cp:revision>166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0x01010034F674D800AB0D47A4D8163CDD1F3B45</vt:lpwstr>
  </property>
  <property fmtid="{D5CDD505-2E9C-101B-9397-08002B2CF9AE}" pid="3" name="PresentationFormat">
    <vt:lpwstr>Breitbild</vt:lpwstr>
  </property>
  <property fmtid="{D5CDD505-2E9C-101B-9397-08002B2CF9AE}" pid="4" name="Slides">
    <vt:r8>81</vt:r8>
  </property>
</Properties>
</file>